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67"/>
  </p:notesMasterIdLst>
  <p:sldIdLst>
    <p:sldId id="256" r:id="rId2"/>
    <p:sldId id="257" r:id="rId3"/>
    <p:sldId id="259" r:id="rId4"/>
    <p:sldId id="260" r:id="rId5"/>
    <p:sldId id="280" r:id="rId6"/>
    <p:sldId id="262" r:id="rId7"/>
    <p:sldId id="263" r:id="rId8"/>
    <p:sldId id="264" r:id="rId9"/>
    <p:sldId id="292" r:id="rId10"/>
    <p:sldId id="299" r:id="rId11"/>
    <p:sldId id="300" r:id="rId12"/>
    <p:sldId id="291" r:id="rId13"/>
    <p:sldId id="293" r:id="rId14"/>
    <p:sldId id="294" r:id="rId15"/>
    <p:sldId id="295" r:id="rId16"/>
    <p:sldId id="296" r:id="rId17"/>
    <p:sldId id="297" r:id="rId18"/>
    <p:sldId id="298" r:id="rId19"/>
    <p:sldId id="266" r:id="rId20"/>
    <p:sldId id="301" r:id="rId21"/>
    <p:sldId id="302" r:id="rId22"/>
    <p:sldId id="303" r:id="rId23"/>
    <p:sldId id="304" r:id="rId24"/>
    <p:sldId id="306" r:id="rId25"/>
    <p:sldId id="305" r:id="rId26"/>
    <p:sldId id="290" r:id="rId27"/>
    <p:sldId id="284" r:id="rId28"/>
    <p:sldId id="285" r:id="rId29"/>
    <p:sldId id="286" r:id="rId30"/>
    <p:sldId id="287" r:id="rId31"/>
    <p:sldId id="289" r:id="rId32"/>
    <p:sldId id="288" r:id="rId33"/>
    <p:sldId id="282" r:id="rId34"/>
    <p:sldId id="267" r:id="rId35"/>
    <p:sldId id="349" r:id="rId36"/>
    <p:sldId id="351" r:id="rId37"/>
    <p:sldId id="268" r:id="rId38"/>
    <p:sldId id="307" r:id="rId39"/>
    <p:sldId id="308" r:id="rId40"/>
    <p:sldId id="319" r:id="rId41"/>
    <p:sldId id="321" r:id="rId42"/>
    <p:sldId id="320" r:id="rId43"/>
    <p:sldId id="322" r:id="rId44"/>
    <p:sldId id="326" r:id="rId45"/>
    <p:sldId id="329" r:id="rId46"/>
    <p:sldId id="330" r:id="rId47"/>
    <p:sldId id="323" r:id="rId48"/>
    <p:sldId id="331" r:id="rId49"/>
    <p:sldId id="332" r:id="rId50"/>
    <p:sldId id="333" r:id="rId51"/>
    <p:sldId id="334" r:id="rId52"/>
    <p:sldId id="324" r:id="rId53"/>
    <p:sldId id="327" r:id="rId54"/>
    <p:sldId id="348" r:id="rId55"/>
    <p:sldId id="328" r:id="rId56"/>
    <p:sldId id="269" r:id="rId57"/>
    <p:sldId id="281" r:id="rId58"/>
    <p:sldId id="283" r:id="rId59"/>
    <p:sldId id="271" r:id="rId60"/>
    <p:sldId id="272" r:id="rId61"/>
    <p:sldId id="274" r:id="rId62"/>
    <p:sldId id="275" r:id="rId63"/>
    <p:sldId id="276" r:id="rId64"/>
    <p:sldId id="277" r:id="rId65"/>
    <p:sldId id="352" r:id="rId6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7B00"/>
    <a:srgbClr val="496F2F"/>
    <a:srgbClr val="5E8F3D"/>
    <a:srgbClr val="C6D9F1"/>
    <a:srgbClr val="E2EFD9"/>
    <a:srgbClr val="CBE2BC"/>
    <a:srgbClr val="FFF4D1"/>
    <a:srgbClr val="FAE3D6"/>
    <a:srgbClr val="FFEBAB"/>
    <a:srgbClr val="F2B79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184" autoAdjust="0"/>
    <p:restoredTop sz="76303" autoAdjust="0"/>
  </p:normalViewPr>
  <p:slideViewPr>
    <p:cSldViewPr snapToGrid="0" snapToObjects="1">
      <p:cViewPr varScale="1">
        <p:scale>
          <a:sx n="62" d="100"/>
          <a:sy n="62" d="100"/>
        </p:scale>
        <p:origin x="40" y="224"/>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10/3/2023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8</a:t>
            </a:fld>
            <a:endParaRPr lang="en-US"/>
          </a:p>
        </p:txBody>
      </p:sp>
    </p:spTree>
    <p:extLst>
      <p:ext uri="{BB962C8B-B14F-4D97-AF65-F5344CB8AC3E}">
        <p14:creationId xmlns:p14="http://schemas.microsoft.com/office/powerpoint/2010/main" val="3574010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33</a:t>
            </a:fld>
            <a:endParaRPr lang="en-US"/>
          </a:p>
        </p:txBody>
      </p:sp>
    </p:spTree>
    <p:extLst>
      <p:ext uri="{BB962C8B-B14F-4D97-AF65-F5344CB8AC3E}">
        <p14:creationId xmlns:p14="http://schemas.microsoft.com/office/powerpoint/2010/main" val="157589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36</a:t>
            </a:fld>
            <a:endParaRPr lang="en-US"/>
          </a:p>
        </p:txBody>
      </p:sp>
    </p:spTree>
    <p:extLst>
      <p:ext uri="{BB962C8B-B14F-4D97-AF65-F5344CB8AC3E}">
        <p14:creationId xmlns:p14="http://schemas.microsoft.com/office/powerpoint/2010/main" val="3144439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37</a:t>
            </a:fld>
            <a:endParaRPr lang="en-US"/>
          </a:p>
        </p:txBody>
      </p:sp>
    </p:spTree>
    <p:extLst>
      <p:ext uri="{BB962C8B-B14F-4D97-AF65-F5344CB8AC3E}">
        <p14:creationId xmlns:p14="http://schemas.microsoft.com/office/powerpoint/2010/main" val="4062542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38</a:t>
            </a:fld>
            <a:endParaRPr lang="en-GB"/>
          </a:p>
        </p:txBody>
      </p:sp>
    </p:spTree>
    <p:extLst>
      <p:ext uri="{BB962C8B-B14F-4D97-AF65-F5344CB8AC3E}">
        <p14:creationId xmlns:p14="http://schemas.microsoft.com/office/powerpoint/2010/main" val="3535476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39</a:t>
            </a:fld>
            <a:endParaRPr lang="en-GB"/>
          </a:p>
        </p:txBody>
      </p:sp>
    </p:spTree>
    <p:extLst>
      <p:ext uri="{BB962C8B-B14F-4D97-AF65-F5344CB8AC3E}">
        <p14:creationId xmlns:p14="http://schemas.microsoft.com/office/powerpoint/2010/main" val="1984381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What does “arrange/order the values hierarchically” mean? If we take gender as an example, it is not reasonable to say that “Man” is less or more than “Woman”. As another example, we can take ethnicity: it is not reasonable to see “English” as less or more than “French”. For variables such as self-rated health, on the other hand, it is possible to say that “Excellent health” is better than “Good health”. Moreover, it is possible to say that a 2:1 grade is better than a 2:2.</a:t>
            </a:r>
          </a:p>
          <a:p>
            <a:r>
              <a:rPr lang="en-GB" sz="1200" b="0" i="0" u="none" strike="noStrike" kern="1200" baseline="0" dirty="0">
                <a:solidFill>
                  <a:schemeClr val="tx1"/>
                </a:solidFill>
                <a:latin typeface="+mn-lt"/>
                <a:ea typeface="+mn-ea"/>
                <a:cs typeface="+mn-cs"/>
              </a:rPr>
              <a:t>What does “distance” mean? If we take income as an example, we know that 1000 dollars are twice as much as 500 dollars, and 2000 dollars are twice as much as 1000 dollars. The same logic applies to variables such as age: it is the same distance between 2 years and 4 years as between 6 years and 8 years. Thus, having the same distance between the values means that the differences between two values are the same regardless of which part of the scale you are looking at. </a:t>
            </a:r>
          </a:p>
          <a:p>
            <a:r>
              <a:rPr lang="en-GB" sz="1200" b="0" i="0" u="none" strike="noStrike" kern="1200" baseline="0" dirty="0">
                <a:solidFill>
                  <a:schemeClr val="tx1"/>
                </a:solidFill>
                <a:latin typeface="+mn-lt"/>
                <a:ea typeface="+mn-ea"/>
                <a:cs typeface="+mn-cs"/>
              </a:rPr>
              <a:t>What does “absolute zero point” mean? Basically, it means that the scale cannot have negative values. It is possible for the temperature to be minus 10 degrees Celsius, but is not possible to have less than zero years of schooling or having less than zero days of unemployment.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40</a:t>
            </a:fld>
            <a:endParaRPr lang="en-GB"/>
          </a:p>
        </p:txBody>
      </p:sp>
    </p:spTree>
    <p:extLst>
      <p:ext uri="{BB962C8B-B14F-4D97-AF65-F5344CB8AC3E}">
        <p14:creationId xmlns:p14="http://schemas.microsoft.com/office/powerpoint/2010/main" val="3038067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Additional point: Values can also be of two kinds: ‘discrete’ and ‘continuous’.</a:t>
            </a:r>
          </a:p>
          <a:p>
            <a:r>
              <a:rPr lang="en-GB" sz="1200" b="0" i="0" u="none" strike="noStrike" kern="1200" baseline="0" dirty="0">
                <a:solidFill>
                  <a:schemeClr val="tx1"/>
                </a:solidFill>
                <a:latin typeface="+mn-lt"/>
                <a:ea typeface="+mn-ea"/>
                <a:cs typeface="+mn-cs"/>
              </a:rPr>
              <a:t>Discrete values can only assume “whole” values, such as “Man”, “Women”, “Green”, “Car”, and “House”. Continuous values can assume any value along a scale, such as “3.5 years”, “58.3 seconds”, and “163.5 centimetres”. Note, however, that continuous variables (i.e. on a ratio or interval scale) do not necessarily have continuous values. For example, number of cars is a ratio variable but it has discrete values: while the average number of cars in a population may be 0.8, it is not correct to say that any given individual in a population has 0.8 cars (since a car is a “whole” value”).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41</a:t>
            </a:fld>
            <a:endParaRPr lang="en-GB"/>
          </a:p>
        </p:txBody>
      </p:sp>
    </p:spTree>
    <p:extLst>
      <p:ext uri="{BB962C8B-B14F-4D97-AF65-F5344CB8AC3E}">
        <p14:creationId xmlns:p14="http://schemas.microsoft.com/office/powerpoint/2010/main" val="380419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Additional point: Values can also be of two kinds: ‘discrete’ and ‘continuous’.</a:t>
            </a:r>
          </a:p>
          <a:p>
            <a:r>
              <a:rPr lang="en-GB" sz="1200" b="0" i="0" u="none" strike="noStrike" kern="1200" baseline="0" dirty="0">
                <a:solidFill>
                  <a:schemeClr val="tx1"/>
                </a:solidFill>
                <a:latin typeface="+mn-lt"/>
                <a:ea typeface="+mn-ea"/>
                <a:cs typeface="+mn-cs"/>
              </a:rPr>
              <a:t>Discrete values can only assume “whole” values, such as “Man”, “Women”, “Green”, “Car”, and “House”. Continuous values can assume any value along a scale, such as “3.5 years”, “58.3 seconds”, and “163.5 centimetres”. Note, however, that continuous variables (i.e. on a ratio or interval scale) do not necessarily have continuous values. For example, number of cars is a ratio variable but it has discrete values: while the average number of cars in a population may be 0.8, it is not correct to say that any given individual in a population has 0.8 cars (since a car is a “whole” value”).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42</a:t>
            </a:fld>
            <a:endParaRPr lang="en-GB"/>
          </a:p>
        </p:txBody>
      </p:sp>
    </p:spTree>
    <p:extLst>
      <p:ext uri="{BB962C8B-B14F-4D97-AF65-F5344CB8AC3E}">
        <p14:creationId xmlns:p14="http://schemas.microsoft.com/office/powerpoint/2010/main" val="106035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Always bell-shaped. 	</a:t>
            </a:r>
          </a:p>
          <a:p>
            <a:r>
              <a:rPr lang="en-GB" sz="1200" b="0" i="0" u="none" strike="noStrike" kern="1200" baseline="0" dirty="0">
                <a:solidFill>
                  <a:schemeClr val="tx1"/>
                </a:solidFill>
                <a:latin typeface="+mn-lt"/>
                <a:ea typeface="+mn-ea"/>
                <a:cs typeface="+mn-cs"/>
              </a:rPr>
              <a:t>The peak always indicates the mean value. 	</a:t>
            </a:r>
          </a:p>
          <a:p>
            <a:r>
              <a:rPr lang="en-GB" sz="1200" b="0" i="0" u="none" strike="noStrike" kern="1200" baseline="0" dirty="0">
                <a:solidFill>
                  <a:schemeClr val="tx1"/>
                </a:solidFill>
                <a:latin typeface="+mn-lt"/>
                <a:ea typeface="+mn-ea"/>
                <a:cs typeface="+mn-cs"/>
              </a:rPr>
              <a:t>Always symmetrical, i.e. the tails on each side of the mean are equally large. This means that 50 % of the values are on one side of the mean, and 50 % of the values are on the other side of the mean. The area under the curve is always 1 (100 % of the values). 	</a:t>
            </a:r>
          </a:p>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43</a:t>
            </a:fld>
            <a:endParaRPr lang="en-GB"/>
          </a:p>
        </p:txBody>
      </p:sp>
    </p:spTree>
    <p:extLst>
      <p:ext uri="{BB962C8B-B14F-4D97-AF65-F5344CB8AC3E}">
        <p14:creationId xmlns:p14="http://schemas.microsoft.com/office/powerpoint/2010/main" val="3153872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Always bell-shaped. 	</a:t>
            </a:r>
          </a:p>
          <a:p>
            <a:r>
              <a:rPr lang="en-GB" sz="1200" b="0" i="0" u="none" strike="noStrike" kern="1200" baseline="0" dirty="0">
                <a:solidFill>
                  <a:schemeClr val="tx1"/>
                </a:solidFill>
                <a:latin typeface="+mn-lt"/>
                <a:ea typeface="+mn-ea"/>
                <a:cs typeface="+mn-cs"/>
              </a:rPr>
              <a:t>The peak always indicates the mean value. 	</a:t>
            </a:r>
          </a:p>
          <a:p>
            <a:r>
              <a:rPr lang="en-GB" sz="1200" b="0" i="0" u="none" strike="noStrike" kern="1200" baseline="0" dirty="0">
                <a:solidFill>
                  <a:schemeClr val="tx1"/>
                </a:solidFill>
                <a:latin typeface="+mn-lt"/>
                <a:ea typeface="+mn-ea"/>
                <a:cs typeface="+mn-cs"/>
              </a:rPr>
              <a:t>Always symmetrical, i.e. the tails on each side of the mean are equally large. This means that 50 % of the values are on one side of the mean, and 50 % of the values are on the other side of the mean. The area under the curve is always 1 (100 % of the values). 	</a:t>
            </a:r>
          </a:p>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44</a:t>
            </a:fld>
            <a:endParaRPr lang="en-GB"/>
          </a:p>
        </p:txBody>
      </p:sp>
    </p:spTree>
    <p:extLst>
      <p:ext uri="{BB962C8B-B14F-4D97-AF65-F5344CB8AC3E}">
        <p14:creationId xmlns:p14="http://schemas.microsoft.com/office/powerpoint/2010/main" val="2852414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12</a:t>
            </a:fld>
            <a:endParaRPr lang="en-US"/>
          </a:p>
        </p:txBody>
      </p:sp>
    </p:spTree>
    <p:extLst>
      <p:ext uri="{BB962C8B-B14F-4D97-AF65-F5344CB8AC3E}">
        <p14:creationId xmlns:p14="http://schemas.microsoft.com/office/powerpoint/2010/main" val="3483962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Always asymmetrical = tails are different, i.e. the empirical rule does not apply 	</a:t>
            </a:r>
          </a:p>
          <a:p>
            <a:r>
              <a:rPr lang="en-GB" sz="1200" b="0" i="0" u="none" strike="noStrike" kern="1200" baseline="0" dirty="0">
                <a:solidFill>
                  <a:schemeClr val="tx1"/>
                </a:solidFill>
                <a:latin typeface="+mn-lt"/>
                <a:ea typeface="+mn-ea"/>
                <a:cs typeface="+mn-cs"/>
              </a:rPr>
              <a:t>Skew can be positive (right tail longer) or negative (left tail longer).</a:t>
            </a:r>
          </a:p>
          <a:p>
            <a:r>
              <a:rPr lang="en-GB" sz="1200" b="0" i="0" u="none" strike="noStrike" kern="1200" baseline="0" dirty="0">
                <a:solidFill>
                  <a:schemeClr val="tx1"/>
                </a:solidFill>
                <a:latin typeface="+mn-lt"/>
                <a:ea typeface="+mn-ea"/>
                <a:cs typeface="+mn-cs"/>
              </a:rPr>
              <a:t>Measure of the symmetry of a distribution. 	</a:t>
            </a:r>
          </a:p>
          <a:p>
            <a:r>
              <a:rPr lang="en-GB" sz="1200" b="0" i="0" u="none" strike="noStrike" kern="1200" baseline="0" dirty="0">
                <a:solidFill>
                  <a:schemeClr val="tx1"/>
                </a:solidFill>
                <a:latin typeface="+mn-lt"/>
                <a:ea typeface="+mn-ea"/>
                <a:cs typeface="+mn-cs"/>
              </a:rPr>
              <a:t>Negative skewness value = the distribution is skewed to the right (longer tail to the right) 	</a:t>
            </a:r>
          </a:p>
          <a:p>
            <a:r>
              <a:rPr lang="en-GB" sz="1200" b="0" i="0" u="none" strike="noStrike" kern="1200" baseline="0" dirty="0">
                <a:solidFill>
                  <a:schemeClr val="tx1"/>
                </a:solidFill>
                <a:latin typeface="+mn-lt"/>
                <a:ea typeface="+mn-ea"/>
                <a:cs typeface="+mn-cs"/>
              </a:rPr>
              <a:t>Positive skewness value = the distribution is skewed to the left (longer tail to the left) 	</a:t>
            </a:r>
          </a:p>
          <a:p>
            <a:r>
              <a:rPr lang="en-GB" sz="1200" b="0" i="0" u="none" strike="noStrike" kern="1200" baseline="0" dirty="0">
                <a:solidFill>
                  <a:schemeClr val="tx1"/>
                </a:solidFill>
                <a:latin typeface="+mn-lt"/>
                <a:ea typeface="+mn-ea"/>
                <a:cs typeface="+mn-cs"/>
              </a:rPr>
              <a:t>A perfect normal distribution has a skewness of 0 	</a:t>
            </a:r>
          </a:p>
          <a:p>
            <a:r>
              <a:rPr lang="en-GB" sz="1200" b="0" i="0" u="none" strike="noStrike" kern="1200" baseline="0" dirty="0">
                <a:solidFill>
                  <a:schemeClr val="tx1"/>
                </a:solidFill>
                <a:latin typeface="+mn-lt"/>
                <a:ea typeface="+mn-ea"/>
                <a:cs typeface="+mn-cs"/>
              </a:rPr>
              <a:t>Skewness value between -2 and +2 is usually considered acceptable 	</a:t>
            </a:r>
          </a:p>
          <a:p>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AEE37250-ED74-45FE-8EEE-E7DB43DB6CB1}" type="slidenum">
              <a:rPr lang="en-GB" smtClean="0"/>
              <a:t>45</a:t>
            </a:fld>
            <a:endParaRPr lang="en-GB"/>
          </a:p>
        </p:txBody>
      </p:sp>
    </p:spTree>
    <p:extLst>
      <p:ext uri="{BB962C8B-B14F-4D97-AF65-F5344CB8AC3E}">
        <p14:creationId xmlns:p14="http://schemas.microsoft.com/office/powerpoint/2010/main" val="266869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Measure of the shape (or the “</a:t>
            </a:r>
            <a:r>
              <a:rPr lang="en-GB" sz="1200" b="0" i="0" u="none" strike="noStrike" kern="1200" baseline="0" dirty="0" err="1">
                <a:solidFill>
                  <a:schemeClr val="tx1"/>
                </a:solidFill>
                <a:latin typeface="+mn-lt"/>
                <a:ea typeface="+mn-ea"/>
                <a:cs typeface="+mn-cs"/>
              </a:rPr>
              <a:t>peakedness</a:t>
            </a:r>
            <a:r>
              <a:rPr lang="en-GB" sz="1200" b="0" i="0" u="none" strike="noStrike" kern="1200" baseline="0" dirty="0">
                <a:solidFill>
                  <a:schemeClr val="tx1"/>
                </a:solidFill>
                <a:latin typeface="+mn-lt"/>
                <a:ea typeface="+mn-ea"/>
                <a:cs typeface="+mn-cs"/>
              </a:rPr>
              <a:t>”) of a distribution 	</a:t>
            </a:r>
          </a:p>
          <a:p>
            <a:r>
              <a:rPr lang="en-GB" sz="1200" b="0" i="0" u="none" strike="noStrike" kern="1200" baseline="0" dirty="0">
                <a:solidFill>
                  <a:schemeClr val="tx1"/>
                </a:solidFill>
                <a:latin typeface="+mn-lt"/>
                <a:ea typeface="+mn-ea"/>
                <a:cs typeface="+mn-cs"/>
              </a:rPr>
              <a:t>A perfect normal distribution has a kurtosis of 0 (</a:t>
            </a:r>
            <a:r>
              <a:rPr lang="en-GB" sz="1200" b="0" i="0" u="none" strike="noStrike" kern="1200" baseline="0" dirty="0" err="1">
                <a:solidFill>
                  <a:schemeClr val="tx1"/>
                </a:solidFill>
                <a:latin typeface="+mn-lt"/>
                <a:ea typeface="+mn-ea"/>
                <a:cs typeface="+mn-cs"/>
              </a:rPr>
              <a:t>mesokurtic</a:t>
            </a:r>
            <a:r>
              <a:rPr lang="en-GB" sz="1200" b="0" i="0" u="none" strike="noStrike" kern="1200" baseline="0" dirty="0">
                <a:solidFill>
                  <a:schemeClr val="tx1"/>
                </a:solidFill>
                <a:latin typeface="+mn-lt"/>
                <a:ea typeface="+mn-ea"/>
                <a:cs typeface="+mn-cs"/>
              </a:rPr>
              <a:t> distribution) 	</a:t>
            </a:r>
          </a:p>
          <a:p>
            <a:r>
              <a:rPr lang="en-GB" sz="1200" b="0" i="0" u="none" strike="noStrike" kern="1200" baseline="0" dirty="0">
                <a:solidFill>
                  <a:schemeClr val="tx1"/>
                </a:solidFill>
                <a:latin typeface="+mn-lt"/>
                <a:ea typeface="+mn-ea"/>
                <a:cs typeface="+mn-cs"/>
              </a:rPr>
              <a:t>Kurtosis value above 0 = Leptokurtic distribution (sharper peak and longer/fatter tails) 	</a:t>
            </a:r>
          </a:p>
          <a:p>
            <a:r>
              <a:rPr lang="en-GB" sz="1200" b="0" i="0" u="none" strike="noStrike" kern="1200" baseline="0" dirty="0">
                <a:solidFill>
                  <a:schemeClr val="tx1"/>
                </a:solidFill>
                <a:latin typeface="+mn-lt"/>
                <a:ea typeface="+mn-ea"/>
                <a:cs typeface="+mn-cs"/>
              </a:rPr>
              <a:t>Kurtosis value below 0 = Platykurtic distribution (rounder peak and shorter/thinner tails) 	</a:t>
            </a:r>
          </a:p>
          <a:p>
            <a:r>
              <a:rPr lang="en-GB" sz="1200" b="0" i="0" u="none" strike="noStrike" kern="1200" baseline="0" dirty="0">
                <a:solidFill>
                  <a:schemeClr val="tx1"/>
                </a:solidFill>
                <a:latin typeface="+mn-lt"/>
                <a:ea typeface="+mn-ea"/>
                <a:cs typeface="+mn-cs"/>
              </a:rPr>
              <a:t>Kurtosis value between -2 and +2 is usually considered acceptable 		</a:t>
            </a:r>
          </a:p>
        </p:txBody>
      </p:sp>
      <p:sp>
        <p:nvSpPr>
          <p:cNvPr id="4" name="Slide Number Placeholder 3"/>
          <p:cNvSpPr>
            <a:spLocks noGrp="1"/>
          </p:cNvSpPr>
          <p:nvPr>
            <p:ph type="sldNum" sz="quarter" idx="5"/>
          </p:nvPr>
        </p:nvSpPr>
        <p:spPr/>
        <p:txBody>
          <a:bodyPr/>
          <a:lstStyle/>
          <a:p>
            <a:fld id="{AEE37250-ED74-45FE-8EEE-E7DB43DB6CB1}" type="slidenum">
              <a:rPr lang="en-GB" smtClean="0"/>
              <a:t>46</a:t>
            </a:fld>
            <a:endParaRPr lang="en-GB"/>
          </a:p>
        </p:txBody>
      </p:sp>
    </p:spTree>
    <p:extLst>
      <p:ext uri="{BB962C8B-B14F-4D97-AF65-F5344CB8AC3E}">
        <p14:creationId xmlns:p14="http://schemas.microsoft.com/office/powerpoint/2010/main" val="2220159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Central tendency can be defined as measures of the location of the middle in a distribution.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47</a:t>
            </a:fld>
            <a:endParaRPr lang="en-GB"/>
          </a:p>
        </p:txBody>
      </p:sp>
    </p:spTree>
    <p:extLst>
      <p:ext uri="{BB962C8B-B14F-4D97-AF65-F5344CB8AC3E}">
        <p14:creationId xmlns:p14="http://schemas.microsoft.com/office/powerpoint/2010/main" val="2670146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median is the value in the absolute middle of the distribution. We sort all the values from low to high and then identifying the value in the middle of the list. </a:t>
            </a:r>
          </a:p>
          <a:p>
            <a:r>
              <a:rPr lang="en-GB" sz="1200" b="0" i="0" u="none" strike="noStrike" kern="1200" baseline="0" dirty="0">
                <a:solidFill>
                  <a:schemeClr val="tx1"/>
                </a:solidFill>
                <a:latin typeface="+mn-lt"/>
                <a:ea typeface="+mn-ea"/>
                <a:cs typeface="+mn-cs"/>
              </a:rPr>
              <a:t>Media here is 173 cm.</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48</a:t>
            </a:fld>
            <a:endParaRPr lang="en-GB"/>
          </a:p>
        </p:txBody>
      </p:sp>
    </p:spTree>
    <p:extLst>
      <p:ext uri="{BB962C8B-B14F-4D97-AF65-F5344CB8AC3E}">
        <p14:creationId xmlns:p14="http://schemas.microsoft.com/office/powerpoint/2010/main" val="4095116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mode - or “type” - is defined as the most frequently occurring value in a distribution: here 1.</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49</a:t>
            </a:fld>
            <a:endParaRPr lang="en-GB"/>
          </a:p>
        </p:txBody>
      </p:sp>
    </p:spTree>
    <p:extLst>
      <p:ext uri="{BB962C8B-B14F-4D97-AF65-F5344CB8AC3E}">
        <p14:creationId xmlns:p14="http://schemas.microsoft.com/office/powerpoint/2010/main" val="2690953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50</a:t>
            </a:fld>
            <a:endParaRPr lang="en-GB"/>
          </a:p>
        </p:txBody>
      </p:sp>
    </p:spTree>
    <p:extLst>
      <p:ext uri="{BB962C8B-B14F-4D97-AF65-F5344CB8AC3E}">
        <p14:creationId xmlns:p14="http://schemas.microsoft.com/office/powerpoint/2010/main" val="4149049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51</a:t>
            </a:fld>
            <a:endParaRPr lang="en-GB"/>
          </a:p>
        </p:txBody>
      </p:sp>
    </p:spTree>
    <p:extLst>
      <p:ext uri="{BB962C8B-B14F-4D97-AF65-F5344CB8AC3E}">
        <p14:creationId xmlns:p14="http://schemas.microsoft.com/office/powerpoint/2010/main" val="616400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These measures are most suitable for continuous variables (i.e. ratio or interval) but sometimes min, max, and range are used for ordinal variables as well. However, they cannot be used for nominal variables (for the same reason as why we do not use mean or median to describe nominal variables).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52</a:t>
            </a:fld>
            <a:endParaRPr lang="en-GB"/>
          </a:p>
        </p:txBody>
      </p:sp>
    </p:spTree>
    <p:extLst>
      <p:ext uri="{BB962C8B-B14F-4D97-AF65-F5344CB8AC3E}">
        <p14:creationId xmlns:p14="http://schemas.microsoft.com/office/powerpoint/2010/main" val="2083487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difference lies in the amount of spread of the values: because the shape of a normal distribution is not only defined by the mean value, but by the standard deviation! </a:t>
            </a:r>
          </a:p>
          <a:p>
            <a:r>
              <a:rPr lang="en-GB" sz="1200" b="0" i="0" u="none" strike="noStrike" kern="1200" baseline="0" dirty="0">
                <a:solidFill>
                  <a:schemeClr val="tx1"/>
                </a:solidFill>
                <a:latin typeface="+mn-lt"/>
                <a:ea typeface="+mn-ea"/>
                <a:cs typeface="+mn-cs"/>
              </a:rPr>
              <a:t>But what is “standard deviation”? A simple definition is that it expresses how much variation exists from the mean for a given variable. If we have a low standard deviation, it suggests that the individuals in our data have values close to the mean, and if we have a high standard deviation, it indicates that the values are more spread out over a large range of values.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53</a:t>
            </a:fld>
            <a:endParaRPr lang="en-GB"/>
          </a:p>
        </p:txBody>
      </p:sp>
    </p:spTree>
    <p:extLst>
      <p:ext uri="{BB962C8B-B14F-4D97-AF65-F5344CB8AC3E}">
        <p14:creationId xmlns:p14="http://schemas.microsoft.com/office/powerpoint/2010/main" val="102037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difference lies in the amount of spread of the values: because the shape of a normal distribution is not only defined by the mean value, but by the standard deviation! </a:t>
            </a:r>
          </a:p>
          <a:p>
            <a:r>
              <a:rPr lang="en-GB" sz="1200" b="0" i="0" u="none" strike="noStrike" kern="1200" baseline="0" dirty="0">
                <a:solidFill>
                  <a:schemeClr val="tx1"/>
                </a:solidFill>
                <a:latin typeface="+mn-lt"/>
                <a:ea typeface="+mn-ea"/>
                <a:cs typeface="+mn-cs"/>
              </a:rPr>
              <a:t>But what is “standard deviation”? A simple definition is that it expresses how much variation exists from the mean for a given variable. If we have a low standard deviation, it suggests that the individuals in our data have values close to the mean, and if we have a high standard deviation, it indicates that the values are more spread out over a large range of values.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54</a:t>
            </a:fld>
            <a:endParaRPr lang="en-GB"/>
          </a:p>
        </p:txBody>
      </p:sp>
    </p:spTree>
    <p:extLst>
      <p:ext uri="{BB962C8B-B14F-4D97-AF65-F5344CB8AC3E}">
        <p14:creationId xmlns:p14="http://schemas.microsoft.com/office/powerpoint/2010/main" val="1362303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26</a:t>
            </a:fld>
            <a:endParaRPr lang="en-US"/>
          </a:p>
        </p:txBody>
      </p:sp>
    </p:spTree>
    <p:extLst>
      <p:ext uri="{BB962C8B-B14F-4D97-AF65-F5344CB8AC3E}">
        <p14:creationId xmlns:p14="http://schemas.microsoft.com/office/powerpoint/2010/main" val="4197964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difference lies in the amount of spread of the values: because the shape of a normal distribution is not only defined by the mean value, but by the standard deviation! </a:t>
            </a:r>
          </a:p>
          <a:p>
            <a:r>
              <a:rPr lang="en-GB" sz="1200" b="0" i="0" u="none" strike="noStrike" kern="1200" baseline="0" dirty="0">
                <a:solidFill>
                  <a:schemeClr val="tx1"/>
                </a:solidFill>
                <a:latin typeface="+mn-lt"/>
                <a:ea typeface="+mn-ea"/>
                <a:cs typeface="+mn-cs"/>
              </a:rPr>
              <a:t>But what is “standard deviation”? A simple definition is that it expresses how much variation exists from the mean for a given variable. If we have a low standard deviation, it suggests that the individuals in our data have values close to the mean, and if we have a high standard deviation, it indicates that the values are more spread out over a large range of values.</a:t>
            </a:r>
          </a:p>
          <a:p>
            <a:r>
              <a:rPr lang="en-GB" sz="1200" b="0" i="0" u="none" strike="noStrike" kern="1200" baseline="0" dirty="0">
                <a:solidFill>
                  <a:schemeClr val="tx1"/>
                </a:solidFill>
                <a:latin typeface="+mn-lt"/>
                <a:ea typeface="+mn-ea"/>
                <a:cs typeface="+mn-cs"/>
              </a:rPr>
              <a:t>Empirically we observe that usually:</a:t>
            </a:r>
          </a:p>
          <a:p>
            <a:r>
              <a:rPr lang="en-GB" sz="1200" b="0" i="0" u="none" strike="noStrike" kern="1200" baseline="0" dirty="0">
                <a:solidFill>
                  <a:schemeClr val="tx1"/>
                </a:solidFill>
                <a:latin typeface="+mn-lt"/>
                <a:ea typeface="+mn-ea"/>
                <a:cs typeface="+mn-cs"/>
              </a:rPr>
              <a:t>68 % of the values fall within -1 and +1 standard deviations. </a:t>
            </a:r>
          </a:p>
          <a:p>
            <a:r>
              <a:rPr lang="en-GB" sz="1200" b="0" i="0" u="none" strike="noStrike" kern="1200" baseline="0" dirty="0">
                <a:solidFill>
                  <a:schemeClr val="tx1"/>
                </a:solidFill>
                <a:latin typeface="+mn-lt"/>
                <a:ea typeface="+mn-ea"/>
                <a:cs typeface="+mn-cs"/>
              </a:rPr>
              <a:t>95 % of all values fall within -2 and +2 standard deviations. </a:t>
            </a:r>
          </a:p>
          <a:p>
            <a:r>
              <a:rPr lang="en-GB" sz="1200" b="0" i="0" u="none" strike="noStrike" kern="1200" baseline="0" dirty="0">
                <a:solidFill>
                  <a:schemeClr val="tx1"/>
                </a:solidFill>
                <a:latin typeface="+mn-lt"/>
                <a:ea typeface="+mn-ea"/>
                <a:cs typeface="+mn-cs"/>
              </a:rPr>
              <a:t>Nearly 100 % of all values fall within -3 and +3 standard deviations. </a:t>
            </a:r>
          </a:p>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55</a:t>
            </a:fld>
            <a:endParaRPr lang="en-GB"/>
          </a:p>
        </p:txBody>
      </p:sp>
    </p:spTree>
    <p:extLst>
      <p:ext uri="{BB962C8B-B14F-4D97-AF65-F5344CB8AC3E}">
        <p14:creationId xmlns:p14="http://schemas.microsoft.com/office/powerpoint/2010/main" val="2139032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57</a:t>
            </a:fld>
            <a:endParaRPr lang="en-US"/>
          </a:p>
        </p:txBody>
      </p:sp>
    </p:spTree>
    <p:extLst>
      <p:ext uri="{BB962C8B-B14F-4D97-AF65-F5344CB8AC3E}">
        <p14:creationId xmlns:p14="http://schemas.microsoft.com/office/powerpoint/2010/main" val="4263641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58</a:t>
            </a:fld>
            <a:endParaRPr lang="en-US"/>
          </a:p>
        </p:txBody>
      </p:sp>
    </p:spTree>
    <p:extLst>
      <p:ext uri="{BB962C8B-B14F-4D97-AF65-F5344CB8AC3E}">
        <p14:creationId xmlns:p14="http://schemas.microsoft.com/office/powerpoint/2010/main" val="2491379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 may write a lot of extra stuff here in case you are interested.</a:t>
            </a:r>
          </a:p>
        </p:txBody>
      </p:sp>
      <p:sp>
        <p:nvSpPr>
          <p:cNvPr id="4" name="Slide Number Placeholder 3"/>
          <p:cNvSpPr>
            <a:spLocks noGrp="1"/>
          </p:cNvSpPr>
          <p:nvPr>
            <p:ph type="sldNum" sz="quarter" idx="10"/>
          </p:nvPr>
        </p:nvSpPr>
        <p:spPr/>
        <p:txBody>
          <a:bodyPr/>
          <a:lstStyle/>
          <a:p>
            <a:fld id="{18BDFEC3-8487-43E8-A154-7C12CBC1FFF2}" type="slidenum">
              <a:rPr lang="en-US"/>
              <a:t>60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27</a:t>
            </a:fld>
            <a:endParaRPr lang="en-US"/>
          </a:p>
        </p:txBody>
      </p:sp>
    </p:spTree>
    <p:extLst>
      <p:ext uri="{BB962C8B-B14F-4D97-AF65-F5344CB8AC3E}">
        <p14:creationId xmlns:p14="http://schemas.microsoft.com/office/powerpoint/2010/main" val="2636291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28</a:t>
            </a:fld>
            <a:endParaRPr lang="en-US"/>
          </a:p>
        </p:txBody>
      </p:sp>
    </p:spTree>
    <p:extLst>
      <p:ext uri="{BB962C8B-B14F-4D97-AF65-F5344CB8AC3E}">
        <p14:creationId xmlns:p14="http://schemas.microsoft.com/office/powerpoint/2010/main" val="3602587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29</a:t>
            </a:fld>
            <a:endParaRPr lang="en-US"/>
          </a:p>
        </p:txBody>
      </p:sp>
    </p:spTree>
    <p:extLst>
      <p:ext uri="{BB962C8B-B14F-4D97-AF65-F5344CB8AC3E}">
        <p14:creationId xmlns:p14="http://schemas.microsoft.com/office/powerpoint/2010/main" val="3718550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30</a:t>
            </a:fld>
            <a:endParaRPr lang="en-US"/>
          </a:p>
        </p:txBody>
      </p:sp>
    </p:spTree>
    <p:extLst>
      <p:ext uri="{BB962C8B-B14F-4D97-AF65-F5344CB8AC3E}">
        <p14:creationId xmlns:p14="http://schemas.microsoft.com/office/powerpoint/2010/main" val="3726512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31</a:t>
            </a:fld>
            <a:endParaRPr lang="en-US"/>
          </a:p>
        </p:txBody>
      </p:sp>
    </p:spTree>
    <p:extLst>
      <p:ext uri="{BB962C8B-B14F-4D97-AF65-F5344CB8AC3E}">
        <p14:creationId xmlns:p14="http://schemas.microsoft.com/office/powerpoint/2010/main" val="3134735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32</a:t>
            </a:fld>
            <a:endParaRPr lang="en-US"/>
          </a:p>
        </p:txBody>
      </p:sp>
    </p:spTree>
    <p:extLst>
      <p:ext uri="{BB962C8B-B14F-4D97-AF65-F5344CB8AC3E}">
        <p14:creationId xmlns:p14="http://schemas.microsoft.com/office/powerpoint/2010/main" val="30160677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1BF7B5-2263-6AF6-769D-EA2FB29E982D}"/>
              </a:ext>
            </a:extLst>
          </p:cNvPr>
          <p:cNvPicPr>
            <a:picLocks noChangeAspect="1"/>
          </p:cNvPicPr>
          <p:nvPr userDrawn="1"/>
        </p:nvPicPr>
        <p:blipFill>
          <a:blip r:embed="rId2"/>
          <a:srcRect/>
          <a:stretch/>
        </p:blipFill>
        <p:spPr>
          <a:xfrm>
            <a:off x="0" y="-7869"/>
            <a:ext cx="9144000" cy="5143500"/>
          </a:xfrm>
          <a:prstGeom prst="rect">
            <a:avLst/>
          </a:prstGeom>
        </p:spPr>
      </p:pic>
      <p:sp>
        <p:nvSpPr>
          <p:cNvPr id="2" name="Title 1"/>
          <p:cNvSpPr>
            <a:spLocks noGrp="1"/>
          </p:cNvSpPr>
          <p:nvPr>
            <p:ph type="ctrTitle" hasCustomPrompt="1"/>
          </p:nvPr>
        </p:nvSpPr>
        <p:spPr>
          <a:xfrm>
            <a:off x="1506453" y="2512608"/>
            <a:ext cx="6131085" cy="781398"/>
          </a:xfrm>
          <a:prstGeom prst="rect">
            <a:avLst/>
          </a:prstGeom>
          <a:effectLst>
            <a:outerShdw blurRad="50800" dist="38100" algn="l" rotWithShape="0">
              <a:prstClr val="black">
                <a:alpha val="40000"/>
              </a:prstClr>
            </a:outerShdw>
          </a:effectLst>
        </p:spPr>
        <p:txBody>
          <a:bodyPr anchor="t">
            <a:noAutofit/>
          </a:bodyPr>
          <a:lstStyle>
            <a:lvl1pPr algn="ctr">
              <a:defRPr sz="3200"/>
            </a:lvl1pPr>
          </a:lstStyle>
          <a:p>
            <a:r>
              <a:rPr lang="en-US" dirty="0"/>
              <a:t>Title</a:t>
            </a:r>
          </a:p>
        </p:txBody>
      </p:sp>
      <p:sp>
        <p:nvSpPr>
          <p:cNvPr id="3" name="Subtitle 2"/>
          <p:cNvSpPr>
            <a:spLocks noGrp="1"/>
          </p:cNvSpPr>
          <p:nvPr>
            <p:ph type="subTitle" idx="1" hasCustomPrompt="1"/>
          </p:nvPr>
        </p:nvSpPr>
        <p:spPr>
          <a:xfrm>
            <a:off x="2956853" y="3318386"/>
            <a:ext cx="3230289" cy="374810"/>
          </a:xfrm>
          <a:prstGeom prst="rect">
            <a:avLst/>
          </a:prstGeom>
        </p:spPr>
        <p:txBody>
          <a:bodyPr/>
          <a:lstStyle>
            <a:lvl1pPr marL="0" indent="0" algn="ctr">
              <a:buNone/>
              <a:defRPr b="1">
                <a:solidFill>
                  <a:srgbClr val="5E8F3D"/>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Week</a:t>
            </a:r>
          </a:p>
        </p:txBody>
      </p:sp>
      <p:pic>
        <p:nvPicPr>
          <p:cNvPr id="13" name="Graphic 12" descr="Lecturer with solid fill">
            <a:extLst>
              <a:ext uri="{FF2B5EF4-FFF2-40B4-BE49-F238E27FC236}">
                <a16:creationId xmlns:a16="http://schemas.microsoft.com/office/drawing/2014/main" id="{0902C7C1-7DD9-E8D0-4505-8147D9E38D3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06453" y="3699520"/>
            <a:ext cx="213499" cy="213499"/>
          </a:xfrm>
          <a:prstGeom prst="rect">
            <a:avLst/>
          </a:prstGeom>
        </p:spPr>
      </p:pic>
      <p:pic>
        <p:nvPicPr>
          <p:cNvPr id="16" name="Graphic 15" descr="Daily calendar with solid fill">
            <a:extLst>
              <a:ext uri="{FF2B5EF4-FFF2-40B4-BE49-F238E27FC236}">
                <a16:creationId xmlns:a16="http://schemas.microsoft.com/office/drawing/2014/main" id="{9BD152D6-1D7A-55CE-37FE-209C0280C8A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06453" y="3935854"/>
            <a:ext cx="197906" cy="197906"/>
          </a:xfrm>
          <a:prstGeom prst="rect">
            <a:avLst/>
          </a:prstGeom>
        </p:spPr>
      </p:pic>
      <p:sp>
        <p:nvSpPr>
          <p:cNvPr id="17" name="TextBox 16">
            <a:extLst>
              <a:ext uri="{FF2B5EF4-FFF2-40B4-BE49-F238E27FC236}">
                <a16:creationId xmlns:a16="http://schemas.microsoft.com/office/drawing/2014/main" id="{FE7AF914-6614-3836-D8D9-25838D033A3C}"/>
              </a:ext>
            </a:extLst>
          </p:cNvPr>
          <p:cNvSpPr txBox="1"/>
          <p:nvPr userDrawn="1"/>
        </p:nvSpPr>
        <p:spPr>
          <a:xfrm>
            <a:off x="1644488" y="3658387"/>
            <a:ext cx="1453941" cy="307777"/>
          </a:xfrm>
          <a:prstGeom prst="rect">
            <a:avLst/>
          </a:prstGeom>
          <a:noFill/>
        </p:spPr>
        <p:txBody>
          <a:bodyPr wrap="square" rtlCol="0">
            <a:spAutoFit/>
          </a:bodyPr>
          <a:lstStyle/>
          <a:p>
            <a:r>
              <a:rPr lang="en-GB" sz="1400" b="1" dirty="0">
                <a:solidFill>
                  <a:schemeClr val="tx1">
                    <a:lumMod val="85000"/>
                    <a:lumOff val="15000"/>
                  </a:schemeClr>
                </a:solidFill>
                <a:latin typeface="Arial Narrow" panose="020B0606020202030204" pitchFamily="34" charset="0"/>
              </a:rPr>
              <a:t>Dr Chris Moreh</a:t>
            </a:r>
          </a:p>
        </p:txBody>
      </p:sp>
      <p:sp>
        <p:nvSpPr>
          <p:cNvPr id="18" name="TextBox 17">
            <a:extLst>
              <a:ext uri="{FF2B5EF4-FFF2-40B4-BE49-F238E27FC236}">
                <a16:creationId xmlns:a16="http://schemas.microsoft.com/office/drawing/2014/main" id="{DC257CE5-ACA0-76F1-5217-13A629AF568D}"/>
              </a:ext>
            </a:extLst>
          </p:cNvPr>
          <p:cNvSpPr txBox="1"/>
          <p:nvPr userDrawn="1"/>
        </p:nvSpPr>
        <p:spPr>
          <a:xfrm>
            <a:off x="1644488" y="3879128"/>
            <a:ext cx="1453941" cy="307777"/>
          </a:xfrm>
          <a:prstGeom prst="rect">
            <a:avLst/>
          </a:prstGeom>
          <a:noFill/>
        </p:spPr>
        <p:txBody>
          <a:bodyPr wrap="square" rtlCol="0">
            <a:spAutoFit/>
          </a:bodyPr>
          <a:lstStyle/>
          <a:p>
            <a:r>
              <a:rPr lang="en-GB" sz="1400" b="1" dirty="0">
                <a:solidFill>
                  <a:schemeClr val="tx1">
                    <a:lumMod val="85000"/>
                    <a:lumOff val="15000"/>
                  </a:schemeClr>
                </a:solidFill>
                <a:latin typeface="Arial Narrow" panose="020B0606020202030204" pitchFamily="34" charset="0"/>
              </a:rPr>
              <a:t>2023/2024</a:t>
            </a:r>
          </a:p>
        </p:txBody>
      </p:sp>
      <p:pic>
        <p:nvPicPr>
          <p:cNvPr id="28" name="Picture 27">
            <a:extLst>
              <a:ext uri="{FF2B5EF4-FFF2-40B4-BE49-F238E27FC236}">
                <a16:creationId xmlns:a16="http://schemas.microsoft.com/office/drawing/2014/main" id="{84562F15-5D22-9ECC-782E-02146EB667A6}"/>
              </a:ext>
            </a:extLst>
          </p:cNvPr>
          <p:cNvPicPr>
            <a:picLocks noChangeAspect="1"/>
          </p:cNvPicPr>
          <p:nvPr userDrawn="1"/>
        </p:nvPicPr>
        <p:blipFill>
          <a:blip r:embed="rId7"/>
          <a:srcRect/>
          <a:stretch/>
        </p:blipFill>
        <p:spPr>
          <a:xfrm>
            <a:off x="1380269" y="637860"/>
            <a:ext cx="6383452" cy="1788479"/>
          </a:xfrm>
          <a:prstGeom prst="rect">
            <a:avLst/>
          </a:prstGeom>
        </p:spPr>
      </p:pic>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a:t>Click to edit Master title style</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
        <p:nvSpPr>
          <p:cNvPr id="7" name="Rectangle 6">
            <a:extLst>
              <a:ext uri="{FF2B5EF4-FFF2-40B4-BE49-F238E27FC236}">
                <a16:creationId xmlns:a16="http://schemas.microsoft.com/office/drawing/2014/main" id="{AD0EF9C7-D113-CFA2-908E-4C505674E25B}"/>
              </a:ext>
            </a:extLst>
          </p:cNvPr>
          <p:cNvSpPr/>
          <p:nvPr userDrawn="1"/>
        </p:nvSpPr>
        <p:spPr>
          <a:xfrm>
            <a:off x="457200" y="795153"/>
            <a:ext cx="4544438" cy="217923"/>
          </a:xfrm>
          <a:prstGeom prst="rect">
            <a:avLst/>
          </a:prstGeom>
          <a:solidFill>
            <a:srgbClr val="FFF4D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b="1" dirty="0">
                <a:solidFill>
                  <a:schemeClr val="tx1"/>
                </a:solidFill>
                <a:latin typeface="Courier New" panose="02070309020205020404" pitchFamily="49" charset="0"/>
                <a:cs typeface="Courier New" panose="02070309020205020404" pitchFamily="49" charset="0"/>
              </a:rPr>
              <a:t>&lt;/&gt;</a:t>
            </a:r>
          </a:p>
        </p:txBody>
      </p:sp>
      <p:sp>
        <p:nvSpPr>
          <p:cNvPr id="3" name="Text Placeholder 3">
            <a:extLst>
              <a:ext uri="{FF2B5EF4-FFF2-40B4-BE49-F238E27FC236}">
                <a16:creationId xmlns:a16="http://schemas.microsoft.com/office/drawing/2014/main" id="{9230A994-0349-2ECC-612E-CA66214407C1}"/>
              </a:ext>
            </a:extLst>
          </p:cNvPr>
          <p:cNvSpPr>
            <a:spLocks noGrp="1"/>
          </p:cNvSpPr>
          <p:nvPr>
            <p:ph type="body" sz="half" idx="2"/>
          </p:nvPr>
        </p:nvSpPr>
        <p:spPr>
          <a:xfrm>
            <a:off x="457200" y="1103875"/>
            <a:ext cx="4555554" cy="3744419"/>
          </a:xfrm>
          <a:prstGeom prst="rect">
            <a:avLst/>
          </a:prstGeom>
          <a:solidFill>
            <a:srgbClr val="FFF4D1"/>
          </a:solidFill>
          <a:effectLst>
            <a:outerShdw blurRad="38100" dist="25400" dir="5400000" algn="ctr" rotWithShape="0">
              <a:schemeClr val="tx1">
                <a:alpha val="35000"/>
              </a:schemeClr>
            </a:outerShdw>
          </a:effectLst>
        </p:spPr>
        <p:txBody>
          <a:bodyPr>
            <a:normAutofit/>
          </a:bodyPr>
          <a:lstStyle>
            <a:lvl1pPr marL="0" indent="0">
              <a:buNone/>
              <a:defRPr sz="11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13">
            <a:extLst>
              <a:ext uri="{FF2B5EF4-FFF2-40B4-BE49-F238E27FC236}">
                <a16:creationId xmlns:a16="http://schemas.microsoft.com/office/drawing/2014/main" id="{F2D88C25-46CF-1625-0335-D16D0CFF5B62}"/>
              </a:ext>
            </a:extLst>
          </p:cNvPr>
          <p:cNvSpPr>
            <a:spLocks noGrp="1"/>
          </p:cNvSpPr>
          <p:nvPr>
            <p:ph type="body" sz="quarter" idx="13"/>
          </p:nvPr>
        </p:nvSpPr>
        <p:spPr>
          <a:xfrm>
            <a:off x="5170936" y="84618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5" name="Text Placeholder 13">
            <a:extLst>
              <a:ext uri="{FF2B5EF4-FFF2-40B4-BE49-F238E27FC236}">
                <a16:creationId xmlns:a16="http://schemas.microsoft.com/office/drawing/2014/main" id="{1B9C554B-7E7A-3015-1DF3-6130D7D3568C}"/>
              </a:ext>
            </a:extLst>
          </p:cNvPr>
          <p:cNvSpPr>
            <a:spLocks noGrp="1"/>
          </p:cNvSpPr>
          <p:nvPr>
            <p:ph type="body" sz="quarter" idx="14"/>
          </p:nvPr>
        </p:nvSpPr>
        <p:spPr>
          <a:xfrm>
            <a:off x="5176838" y="166059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6" name="Text Placeholder 13">
            <a:extLst>
              <a:ext uri="{FF2B5EF4-FFF2-40B4-BE49-F238E27FC236}">
                <a16:creationId xmlns:a16="http://schemas.microsoft.com/office/drawing/2014/main" id="{108EE0C6-B2B1-B8CC-8ED9-05F5E01E9C37}"/>
              </a:ext>
            </a:extLst>
          </p:cNvPr>
          <p:cNvSpPr>
            <a:spLocks noGrp="1"/>
          </p:cNvSpPr>
          <p:nvPr>
            <p:ph type="body" sz="quarter" idx="15"/>
          </p:nvPr>
        </p:nvSpPr>
        <p:spPr>
          <a:xfrm>
            <a:off x="5170936" y="2474259"/>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7" name="Text Placeholder 13">
            <a:extLst>
              <a:ext uri="{FF2B5EF4-FFF2-40B4-BE49-F238E27FC236}">
                <a16:creationId xmlns:a16="http://schemas.microsoft.com/office/drawing/2014/main" id="{A58E1145-CE35-74B4-04F3-3F6A2CFDD3E2}"/>
              </a:ext>
            </a:extLst>
          </p:cNvPr>
          <p:cNvSpPr>
            <a:spLocks noGrp="1"/>
          </p:cNvSpPr>
          <p:nvPr>
            <p:ph type="body" sz="quarter" idx="16"/>
          </p:nvPr>
        </p:nvSpPr>
        <p:spPr>
          <a:xfrm>
            <a:off x="5170936" y="328780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8" name="Text Placeholder 13">
            <a:extLst>
              <a:ext uri="{FF2B5EF4-FFF2-40B4-BE49-F238E27FC236}">
                <a16:creationId xmlns:a16="http://schemas.microsoft.com/office/drawing/2014/main" id="{CB93C2E5-0D44-15AF-EE6B-BE5799D8B00C}"/>
              </a:ext>
            </a:extLst>
          </p:cNvPr>
          <p:cNvSpPr>
            <a:spLocks noGrp="1"/>
          </p:cNvSpPr>
          <p:nvPr>
            <p:ph type="body" sz="quarter" idx="17"/>
          </p:nvPr>
        </p:nvSpPr>
        <p:spPr>
          <a:xfrm>
            <a:off x="5170936" y="4101353"/>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Tree>
    <p:extLst>
      <p:ext uri="{BB962C8B-B14F-4D97-AF65-F5344CB8AC3E}">
        <p14:creationId xmlns:p14="http://schemas.microsoft.com/office/powerpoint/2010/main" val="3498150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a:t>Click to edit Master title style</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
        <p:nvSpPr>
          <p:cNvPr id="10" name="Rectangle 9">
            <a:extLst>
              <a:ext uri="{FF2B5EF4-FFF2-40B4-BE49-F238E27FC236}">
                <a16:creationId xmlns:a16="http://schemas.microsoft.com/office/drawing/2014/main" id="{181FEFBD-4227-460D-52B0-6E1E0EB0F2ED}"/>
              </a:ext>
            </a:extLst>
          </p:cNvPr>
          <p:cNvSpPr/>
          <p:nvPr userDrawn="1"/>
        </p:nvSpPr>
        <p:spPr>
          <a:xfrm>
            <a:off x="457200" y="795153"/>
            <a:ext cx="4555554" cy="212180"/>
          </a:xfrm>
          <a:prstGeom prst="rect">
            <a:avLst/>
          </a:prstGeom>
          <a:solidFill>
            <a:srgbClr val="FAE3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b="1" dirty="0">
                <a:solidFill>
                  <a:schemeClr val="tx1"/>
                </a:solidFill>
                <a:latin typeface="Courier New" panose="02070309020205020404" pitchFamily="49" charset="0"/>
                <a:cs typeface="Courier New" panose="02070309020205020404" pitchFamily="49" charset="0"/>
              </a:rPr>
              <a:t>Output</a:t>
            </a:r>
          </a:p>
        </p:txBody>
      </p:sp>
      <p:sp>
        <p:nvSpPr>
          <p:cNvPr id="3" name="Text Placeholder 13">
            <a:extLst>
              <a:ext uri="{FF2B5EF4-FFF2-40B4-BE49-F238E27FC236}">
                <a16:creationId xmlns:a16="http://schemas.microsoft.com/office/drawing/2014/main" id="{7FC397DE-4A0E-A3E8-5FCE-2E2578280462}"/>
              </a:ext>
            </a:extLst>
          </p:cNvPr>
          <p:cNvSpPr>
            <a:spLocks noGrp="1"/>
          </p:cNvSpPr>
          <p:nvPr>
            <p:ph type="body" sz="quarter" idx="13"/>
          </p:nvPr>
        </p:nvSpPr>
        <p:spPr>
          <a:xfrm>
            <a:off x="5170936" y="846186"/>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7" name="Text Placeholder 13">
            <a:extLst>
              <a:ext uri="{FF2B5EF4-FFF2-40B4-BE49-F238E27FC236}">
                <a16:creationId xmlns:a16="http://schemas.microsoft.com/office/drawing/2014/main" id="{42A8D10E-77E4-4EB7-D6B9-9A0C7501508A}"/>
              </a:ext>
            </a:extLst>
          </p:cNvPr>
          <p:cNvSpPr>
            <a:spLocks noGrp="1"/>
          </p:cNvSpPr>
          <p:nvPr>
            <p:ph type="body" sz="quarter" idx="14"/>
          </p:nvPr>
        </p:nvSpPr>
        <p:spPr>
          <a:xfrm>
            <a:off x="5176838" y="1660596"/>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4" name="Text Placeholder 13">
            <a:extLst>
              <a:ext uri="{FF2B5EF4-FFF2-40B4-BE49-F238E27FC236}">
                <a16:creationId xmlns:a16="http://schemas.microsoft.com/office/drawing/2014/main" id="{C690974B-CD22-3C61-9C47-6F66F13E0AD9}"/>
              </a:ext>
            </a:extLst>
          </p:cNvPr>
          <p:cNvSpPr>
            <a:spLocks noGrp="1"/>
          </p:cNvSpPr>
          <p:nvPr>
            <p:ph type="body" sz="quarter" idx="15"/>
          </p:nvPr>
        </p:nvSpPr>
        <p:spPr>
          <a:xfrm>
            <a:off x="5170936" y="2474259"/>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5" name="Text Placeholder 13">
            <a:extLst>
              <a:ext uri="{FF2B5EF4-FFF2-40B4-BE49-F238E27FC236}">
                <a16:creationId xmlns:a16="http://schemas.microsoft.com/office/drawing/2014/main" id="{EE4D8AE8-0159-1D2D-8060-CDAD41BDD9A1}"/>
              </a:ext>
            </a:extLst>
          </p:cNvPr>
          <p:cNvSpPr>
            <a:spLocks noGrp="1"/>
          </p:cNvSpPr>
          <p:nvPr>
            <p:ph type="body" sz="quarter" idx="16"/>
          </p:nvPr>
        </p:nvSpPr>
        <p:spPr>
          <a:xfrm>
            <a:off x="5170936" y="3287806"/>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6" name="Text Placeholder 13">
            <a:extLst>
              <a:ext uri="{FF2B5EF4-FFF2-40B4-BE49-F238E27FC236}">
                <a16:creationId xmlns:a16="http://schemas.microsoft.com/office/drawing/2014/main" id="{E8D942F4-8A01-DE60-53EF-201B2D334754}"/>
              </a:ext>
            </a:extLst>
          </p:cNvPr>
          <p:cNvSpPr>
            <a:spLocks noGrp="1"/>
          </p:cNvSpPr>
          <p:nvPr>
            <p:ph type="body" sz="quarter" idx="17"/>
          </p:nvPr>
        </p:nvSpPr>
        <p:spPr>
          <a:xfrm>
            <a:off x="5170936" y="4101353"/>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Tree>
    <p:extLst>
      <p:ext uri="{BB962C8B-B14F-4D97-AF65-F5344CB8AC3E}">
        <p14:creationId xmlns:p14="http://schemas.microsoft.com/office/powerpoint/2010/main" val="3146833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C719-9845-1AAF-977B-85BACA444DFB}"/>
              </a:ext>
            </a:extLst>
          </p:cNvPr>
          <p:cNvSpPr>
            <a:spLocks noGrp="1"/>
          </p:cNvSpPr>
          <p:nvPr>
            <p:ph type="title"/>
          </p:nvPr>
        </p:nvSpPr>
        <p:spPr>
          <a:xfrm>
            <a:off x="457200" y="205979"/>
            <a:ext cx="7532376" cy="371011"/>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392C0E-7183-B43D-1E1C-4C8321788DE8}"/>
              </a:ext>
            </a:extLst>
          </p:cNvPr>
          <p:cNvSpPr>
            <a:spLocks noGrp="1"/>
          </p:cNvSpPr>
          <p:nvPr>
            <p:ph type="body" orient="vert" idx="1"/>
          </p:nvPr>
        </p:nvSpPr>
        <p:spPr>
          <a:xfrm>
            <a:off x="457200" y="637953"/>
            <a:ext cx="8229600" cy="4222937"/>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F2D0BD08-ADDB-3A6B-A0AB-7FE353AA8D66}"/>
              </a:ext>
            </a:extLst>
          </p:cNvPr>
          <p:cNvSpPr>
            <a:spLocks noGrp="1"/>
          </p:cNvSpPr>
          <p:nvPr>
            <p:ph type="ftr" sz="quarter" idx="11"/>
          </p:nvPr>
        </p:nvSpPr>
        <p:spPr/>
        <p:txBody>
          <a:bodyPr/>
          <a:lstStyle/>
          <a:p>
            <a:endParaRPr lang="en-GB"/>
          </a:p>
        </p:txBody>
      </p:sp>
      <p:sp>
        <p:nvSpPr>
          <p:cNvPr id="7" name="Slide Number Placeholder 8">
            <a:extLst>
              <a:ext uri="{FF2B5EF4-FFF2-40B4-BE49-F238E27FC236}">
                <a16:creationId xmlns:a16="http://schemas.microsoft.com/office/drawing/2014/main" id="{17FDCA86-3890-4928-996B-040E278932C4}"/>
              </a:ext>
            </a:extLst>
          </p:cNvPr>
          <p:cNvSpPr>
            <a:spLocks noGrp="1"/>
          </p:cNvSpPr>
          <p:nvPr>
            <p:ph type="sldNum" sz="quarter" idx="12"/>
          </p:nvPr>
        </p:nvSpPr>
        <p:spPr>
          <a:xfrm>
            <a:off x="7912100" y="4937521"/>
            <a:ext cx="774700"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3252677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60041F-3C76-27AA-A693-10CB6F051CE7}"/>
              </a:ext>
            </a:extLst>
          </p:cNvPr>
          <p:cNvSpPr>
            <a:spLocks noGrp="1"/>
          </p:cNvSpPr>
          <p:nvPr>
            <p:ph type="title" orient="vert"/>
          </p:nvPr>
        </p:nvSpPr>
        <p:spPr>
          <a:xfrm>
            <a:off x="7499350" y="914400"/>
            <a:ext cx="1187450" cy="3886935"/>
          </a:xfrm>
          <a:prstGeom prst="rect">
            <a:avLst/>
          </a:prstGeom>
        </p:spPr>
        <p:txBody>
          <a:bodyPr vert="eaVert">
            <a:normAutofit/>
          </a:bodyPr>
          <a:lstStyle>
            <a:lvl1pPr>
              <a:defRPr sz="2800"/>
            </a:lvl1pPr>
          </a:lstStyle>
          <a:p>
            <a:r>
              <a:rPr lang="en-US" dirty="0"/>
              <a:t>Click to edit Master title style</a:t>
            </a:r>
            <a:endParaRPr lang="en-GB" dirty="0"/>
          </a:p>
        </p:txBody>
      </p:sp>
      <p:sp>
        <p:nvSpPr>
          <p:cNvPr id="3" name="Vertical Text Placeholder 2">
            <a:extLst>
              <a:ext uri="{FF2B5EF4-FFF2-40B4-BE49-F238E27FC236}">
                <a16:creationId xmlns:a16="http://schemas.microsoft.com/office/drawing/2014/main" id="{2FC016C3-3E32-BD6D-B88D-09591C670EC7}"/>
              </a:ext>
            </a:extLst>
          </p:cNvPr>
          <p:cNvSpPr>
            <a:spLocks noGrp="1"/>
          </p:cNvSpPr>
          <p:nvPr>
            <p:ph type="body" orient="vert" idx="1"/>
          </p:nvPr>
        </p:nvSpPr>
        <p:spPr>
          <a:xfrm>
            <a:off x="457200" y="274638"/>
            <a:ext cx="6818243" cy="4555779"/>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E16D387F-1CFB-E90A-4318-8094988DFCE2}"/>
              </a:ext>
            </a:extLst>
          </p:cNvPr>
          <p:cNvSpPr>
            <a:spLocks noGrp="1"/>
          </p:cNvSpPr>
          <p:nvPr>
            <p:ph type="ftr" sz="quarter" idx="11"/>
          </p:nvPr>
        </p:nvSpPr>
        <p:spPr/>
        <p:txBody>
          <a:bodyPr/>
          <a:lstStyle/>
          <a:p>
            <a:endParaRPr lang="en-GB"/>
          </a:p>
        </p:txBody>
      </p:sp>
      <p:sp>
        <p:nvSpPr>
          <p:cNvPr id="7" name="Slide Number Placeholder 8">
            <a:extLst>
              <a:ext uri="{FF2B5EF4-FFF2-40B4-BE49-F238E27FC236}">
                <a16:creationId xmlns:a16="http://schemas.microsoft.com/office/drawing/2014/main" id="{8743F5CF-6F91-B67E-60C4-82B03C74F87F}"/>
              </a:ext>
            </a:extLst>
          </p:cNvPr>
          <p:cNvSpPr>
            <a:spLocks noGrp="1"/>
          </p:cNvSpPr>
          <p:nvPr>
            <p:ph type="sldNum" sz="quarter" idx="12"/>
          </p:nvPr>
        </p:nvSpPr>
        <p:spPr>
          <a:xfrm>
            <a:off x="7912100" y="4937521"/>
            <a:ext cx="774700"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1226111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bliography">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C1DFA72-1E4C-6222-D23E-CA61D92BD764}"/>
              </a:ext>
            </a:extLst>
          </p:cNvPr>
          <p:cNvSpPr txBox="1"/>
          <p:nvPr userDrawn="1"/>
        </p:nvSpPr>
        <p:spPr>
          <a:xfrm>
            <a:off x="457200" y="175726"/>
            <a:ext cx="2552400" cy="584775"/>
          </a:xfrm>
          <a:prstGeom prst="rect">
            <a:avLst/>
          </a:prstGeom>
          <a:noFill/>
        </p:spPr>
        <p:txBody>
          <a:bodyPr wrap="square" rtlCol="0">
            <a:spAutoFit/>
          </a:bodyPr>
          <a:lstStyle/>
          <a:p>
            <a:r>
              <a:rPr lang="en-GB" sz="3200" b="1" dirty="0">
                <a:solidFill>
                  <a:schemeClr val="tx2">
                    <a:lumMod val="50000"/>
                  </a:schemeClr>
                </a:solidFill>
                <a:latin typeface="Arial Narrow" panose="020B0606020202030204" pitchFamily="34" charset="0"/>
              </a:rPr>
              <a:t>References</a:t>
            </a:r>
          </a:p>
        </p:txBody>
      </p:sp>
      <p:sp>
        <p:nvSpPr>
          <p:cNvPr id="15" name="Content Placeholder 14">
            <a:extLst>
              <a:ext uri="{FF2B5EF4-FFF2-40B4-BE49-F238E27FC236}">
                <a16:creationId xmlns:a16="http://schemas.microsoft.com/office/drawing/2014/main" id="{9ECE1477-199E-F139-132B-55DC6942CC3A}"/>
              </a:ext>
            </a:extLst>
          </p:cNvPr>
          <p:cNvSpPr>
            <a:spLocks noGrp="1"/>
          </p:cNvSpPr>
          <p:nvPr>
            <p:ph sz="quarter" idx="10" hasCustomPrompt="1"/>
          </p:nvPr>
        </p:nvSpPr>
        <p:spPr>
          <a:xfrm>
            <a:off x="582613" y="814388"/>
            <a:ext cx="8101012" cy="4067175"/>
          </a:xfrm>
          <a:prstGeom prst="rect">
            <a:avLst/>
          </a:prstGeom>
        </p:spPr>
        <p:txBody>
          <a:bodyPr>
            <a:normAutofit/>
          </a:bodyPr>
          <a:lstStyle>
            <a:lvl1pPr marL="266700" indent="-266700">
              <a:buNone/>
              <a:defRPr sz="1000">
                <a:latin typeface="Arial Narrow" panose="020B0606020202030204" pitchFamily="34" charset="0"/>
              </a:defRPr>
            </a:lvl1pPr>
            <a:lvl2pPr marL="342900" indent="0">
              <a:buNone/>
              <a:defRPr/>
            </a:lvl2pPr>
            <a:lvl3pPr marL="685800" indent="0">
              <a:buNone/>
              <a:defRPr/>
            </a:lvl3pPr>
            <a:lvl4pPr marL="1028700" indent="0">
              <a:buNone/>
              <a:defRPr/>
            </a:lvl4pPr>
            <a:lvl5pPr marL="1371600" indent="0">
              <a:buNone/>
              <a:defRPr/>
            </a:lvl5pPr>
          </a:lstStyle>
          <a:p>
            <a:pPr marL="266700" marR="0" lvl="0" indent="-266700" algn="l" defTabSz="342900" rtl="0" eaLnBrk="1" fontAlgn="auto" latinLnBrk="0" hangingPunct="1">
              <a:lnSpc>
                <a:spcPct val="100000"/>
              </a:lnSpc>
              <a:spcBef>
                <a:spcPct val="20000"/>
              </a:spcBef>
              <a:spcAft>
                <a:spcPts val="0"/>
              </a:spcAft>
              <a:buClr>
                <a:schemeClr val="accent1">
                  <a:lumMod val="50000"/>
                </a:schemeClr>
              </a:buClr>
              <a:buSzPct val="110000"/>
              <a:buFont typeface="Arial Narrow" panose="020B0606020202030204" pitchFamily="34" charset="0"/>
              <a:buNone/>
              <a:tabLst/>
              <a:defRPr/>
            </a:pPr>
            <a:r>
              <a:rPr lang="en-US" dirty="0"/>
              <a:t>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a:t>
            </a:r>
          </a:p>
          <a:p>
            <a:pPr lvl="0"/>
            <a:endParaRPr lang="en-US" dirty="0"/>
          </a:p>
        </p:txBody>
      </p:sp>
    </p:spTree>
    <p:extLst>
      <p:ext uri="{BB962C8B-B14F-4D97-AF65-F5344CB8AC3E}">
        <p14:creationId xmlns:p14="http://schemas.microsoft.com/office/powerpoint/2010/main" val="2366305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lstStyle>
            <a:lvl1pPr>
              <a:defRPr/>
            </a:lvl1pPr>
          </a:lstStyle>
          <a:p>
            <a:r>
              <a:rPr lang="en-US" dirty="0"/>
              <a:t>Slide title</a:t>
            </a:r>
          </a:p>
        </p:txBody>
      </p:sp>
      <p:sp>
        <p:nvSpPr>
          <p:cNvPr id="3" name="Content Placeholder 2"/>
          <p:cNvSpPr>
            <a:spLocks noGrp="1"/>
          </p:cNvSpPr>
          <p:nvPr>
            <p:ph idx="1" hasCustomPrompt="1"/>
          </p:nvPr>
        </p:nvSpPr>
        <p:spPr>
          <a:xfrm>
            <a:off x="457200" y="637953"/>
            <a:ext cx="8229600" cy="4222937"/>
          </a:xfrm>
          <a:prstGeom prst="rect">
            <a:avLst/>
          </a:prstGeom>
        </p:spPr>
        <p:txBody>
          <a:bodyPr anchor="t"/>
          <a:lstStyle>
            <a:lvl1pPr>
              <a:defRPr/>
            </a:lvl1pPr>
            <a:lvl2pPr>
              <a:defRPr sz="1800"/>
            </a:lvl2pPr>
            <a:lvl4pPr>
              <a:defRPr/>
            </a:lvl4pPr>
          </a:lstStyle>
          <a:p>
            <a:pPr lvl="0"/>
            <a:r>
              <a:rPr lang="en-US" dirty="0"/>
              <a:t>First level</a:t>
            </a:r>
          </a:p>
          <a:p>
            <a:pPr lvl="1"/>
            <a:r>
              <a:rPr lang="en-US" dirty="0"/>
              <a:t>Second level</a:t>
            </a:r>
          </a:p>
          <a:p>
            <a:pPr lvl="2"/>
            <a:r>
              <a:rPr lang="en-US" dirty="0"/>
              <a:t>Third level</a:t>
            </a:r>
          </a:p>
          <a:p>
            <a:pPr lvl="3"/>
            <a:r>
              <a:rPr lang="en-US" dirty="0"/>
              <a:t>Fourth level</a:t>
            </a:r>
          </a:p>
          <a:p>
            <a:pPr lvl="4"/>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A8F960-150E-CFFE-3EB5-036D92AC413A}"/>
              </a:ext>
            </a:extLst>
          </p:cNvPr>
          <p:cNvPicPr>
            <a:picLocks noChangeAspect="1"/>
          </p:cNvPicPr>
          <p:nvPr userDrawn="1"/>
        </p:nvPicPr>
        <p:blipFill>
          <a:blip r:embed="rId2"/>
          <a:srcRect/>
          <a:stretch/>
        </p:blipFill>
        <p:spPr>
          <a:xfrm>
            <a:off x="0" y="0"/>
            <a:ext cx="9144000" cy="5143500"/>
          </a:xfrm>
          <a:prstGeom prst="rect">
            <a:avLst/>
          </a:prstGeom>
        </p:spPr>
      </p:pic>
      <p:sp>
        <p:nvSpPr>
          <p:cNvPr id="3" name="Title 1">
            <a:extLst>
              <a:ext uri="{FF2B5EF4-FFF2-40B4-BE49-F238E27FC236}">
                <a16:creationId xmlns:a16="http://schemas.microsoft.com/office/drawing/2014/main" id="{CF921059-ACFF-7915-A3D0-F9C1B133264B}"/>
              </a:ext>
            </a:extLst>
          </p:cNvPr>
          <p:cNvSpPr>
            <a:spLocks noGrp="1"/>
          </p:cNvSpPr>
          <p:nvPr>
            <p:ph type="ctrTitle" hasCustomPrompt="1"/>
          </p:nvPr>
        </p:nvSpPr>
        <p:spPr>
          <a:xfrm>
            <a:off x="3947050" y="2335338"/>
            <a:ext cx="4624011" cy="786585"/>
          </a:xfrm>
          <a:prstGeom prst="rect">
            <a:avLst/>
          </a:prstGeom>
          <a:effectLst>
            <a:outerShdw blurRad="50800" dist="38100" algn="l" rotWithShape="0">
              <a:prstClr val="black">
                <a:alpha val="40000"/>
              </a:prstClr>
            </a:outerShdw>
          </a:effectLst>
        </p:spPr>
        <p:txBody>
          <a:bodyPr>
            <a:noAutofit/>
          </a:bodyPr>
          <a:lstStyle>
            <a:lvl1pPr marL="742950" indent="-742950" algn="l">
              <a:buFont typeface="+mj-lt"/>
              <a:buAutoNum type="arabicPeriod"/>
              <a:defRPr sz="4400">
                <a:solidFill>
                  <a:srgbClr val="496F2F"/>
                </a:solidFill>
              </a:defRPr>
            </a:lvl1pPr>
          </a:lstStyle>
          <a:p>
            <a:r>
              <a:rPr lang="en-US" dirty="0"/>
              <a:t>Section number</a:t>
            </a:r>
          </a:p>
        </p:txBody>
      </p:sp>
      <p:sp>
        <p:nvSpPr>
          <p:cNvPr id="4" name="Text Placeholder 3">
            <a:extLst>
              <a:ext uri="{FF2B5EF4-FFF2-40B4-BE49-F238E27FC236}">
                <a16:creationId xmlns:a16="http://schemas.microsoft.com/office/drawing/2014/main" id="{0F4BE298-0C12-3E53-D830-52A766E96A65}"/>
              </a:ext>
            </a:extLst>
          </p:cNvPr>
          <p:cNvSpPr>
            <a:spLocks noGrp="1"/>
          </p:cNvSpPr>
          <p:nvPr>
            <p:ph type="body" sz="quarter" idx="10"/>
          </p:nvPr>
        </p:nvSpPr>
        <p:spPr>
          <a:xfrm>
            <a:off x="3341836" y="3232394"/>
            <a:ext cx="5229225" cy="1295400"/>
          </a:xfrm>
        </p:spPr>
        <p:txBody>
          <a:bodyPr/>
          <a:lstStyle>
            <a:lvl1pPr marL="361950" indent="-184150">
              <a:buFont typeface="Arial" panose="020B0604020202020204" pitchFamily="34" charset="0"/>
              <a:buChar char="•"/>
              <a:defRPr sz="1400"/>
            </a:lvl1pPr>
            <a:lvl2pPr marL="342900" indent="0">
              <a:buNone/>
              <a:defRPr sz="1200"/>
            </a:lvl2pPr>
            <a:lvl3pPr marL="447675" indent="0">
              <a:buNone/>
              <a:defRPr sz="1100"/>
            </a:lvl3pPr>
            <a:lvl4pPr marL="631825" indent="0">
              <a:buNone/>
              <a:defRPr sz="1050"/>
            </a:lvl4pPr>
            <a:lvl5pPr marL="803275" indent="0">
              <a:buNone/>
              <a:defRPr sz="1000"/>
            </a:lvl5pPr>
          </a:lstStyle>
          <a:p>
            <a:pPr lvl="0"/>
            <a:r>
              <a:rPr lang="en-US" dirty="0"/>
              <a:t>Click to edit Master text styles</a:t>
            </a:r>
          </a:p>
          <a:p>
            <a:pPr lvl="0"/>
            <a:endParaRPr lang="en-US" dirty="0"/>
          </a:p>
          <a:p>
            <a:pPr lvl="0"/>
            <a:endParaRPr lang="en-US" dirty="0"/>
          </a:p>
        </p:txBody>
      </p:sp>
    </p:spTree>
    <p:extLst>
      <p:ext uri="{BB962C8B-B14F-4D97-AF65-F5344CB8AC3E}">
        <p14:creationId xmlns:p14="http://schemas.microsoft.com/office/powerpoint/2010/main" val="3227967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652130"/>
            <a:ext cx="4038600" cy="4215899"/>
          </a:xfrm>
          <a:prstGeom prst="rect">
            <a:avLst/>
          </a:prstGeom>
        </p:spPr>
        <p:txBody>
          <a:bodyPr>
            <a:normAutofit/>
          </a:bodyPr>
          <a:lstStyle>
            <a:lvl1pPr>
              <a:defRPr sz="1800"/>
            </a:lvl1pPr>
            <a:lvl2pPr>
              <a:defRPr sz="1600"/>
            </a:lvl2pPr>
            <a:lvl3pPr>
              <a:defRPr sz="1400"/>
            </a:lvl3pPr>
            <a:lvl4pPr>
              <a:defRPr sz="1200"/>
            </a:lvl4pPr>
            <a:lvl5pPr>
              <a:defRPr sz="11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52130"/>
            <a:ext cx="4038600" cy="4215899"/>
          </a:xfrm>
          <a:prstGeom prst="rect">
            <a:avLst/>
          </a:prstGeom>
        </p:spPr>
        <p:txBody>
          <a:bodyPr>
            <a:normAutofit/>
          </a:bodyPr>
          <a:lstStyle>
            <a:lvl1pPr>
              <a:defRPr sz="1800"/>
            </a:lvl1pPr>
            <a:lvl2pPr>
              <a:defRPr sz="1600"/>
            </a:lvl2pPr>
            <a:lvl3pPr>
              <a:defRPr sz="1400"/>
            </a:lvl3pPr>
            <a:lvl4pPr>
              <a:defRPr sz="1200"/>
            </a:lvl4pPr>
            <a:lvl5pPr>
              <a:defRPr sz="11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B7AB64-9D37-A409-E408-6D731768838D}"/>
              </a:ext>
            </a:extLst>
          </p:cNvPr>
          <p:cNvSpPr>
            <a:spLocks noGrp="1"/>
          </p:cNvSpPr>
          <p:nvPr>
            <p:ph idx="1"/>
          </p:nvPr>
        </p:nvSpPr>
        <p:spPr>
          <a:xfrm>
            <a:off x="3907869" y="833523"/>
            <a:ext cx="4777343" cy="4015000"/>
          </a:xfrm>
          <a:prstGeom prst="rect">
            <a:avLst/>
          </a:prstGeom>
        </p:spPr>
        <p:txBody>
          <a:bodyPr>
            <a:normAutofit/>
          </a:bodyPr>
          <a:lstStyle>
            <a:lvl1pPr marL="0" indent="0">
              <a:buNone/>
              <a:defRPr sz="1200"/>
            </a:lvl1pPr>
            <a:lvl2pPr marL="342900" indent="0">
              <a:buNone/>
              <a:defRPr sz="1600"/>
            </a:lvl2pPr>
            <a:lvl3pPr marL="685800" indent="0">
              <a:buNone/>
              <a:defRPr sz="1400"/>
            </a:lvl3pPr>
            <a:lvl4pPr marL="1028700" indent="0">
              <a:buNone/>
              <a:defRPr sz="1200"/>
            </a:lvl4pPr>
            <a:lvl5pPr marL="1371600" indent="0">
              <a:buNone/>
              <a:defRPr sz="1200"/>
            </a:lvl5pPr>
            <a:lvl6pPr>
              <a:defRPr sz="2000"/>
            </a:lvl6pPr>
            <a:lvl7pPr>
              <a:defRPr sz="2000"/>
            </a:lvl7pPr>
            <a:lvl8pPr>
              <a:defRPr sz="2000"/>
            </a:lvl8pPr>
            <a:lvl9pPr>
              <a:defRPr sz="2000"/>
            </a:lvl9pPr>
          </a:lstStyle>
          <a:p>
            <a:pPr lvl="0"/>
            <a:endParaRPr lang="en-GB" dirty="0"/>
          </a:p>
        </p:txBody>
      </p:sp>
      <p:sp>
        <p:nvSpPr>
          <p:cNvPr id="4" name="Text Placeholder 3">
            <a:extLst>
              <a:ext uri="{FF2B5EF4-FFF2-40B4-BE49-F238E27FC236}">
                <a16:creationId xmlns:a16="http://schemas.microsoft.com/office/drawing/2014/main" id="{824213AC-B520-1C10-5083-9B4C825E476E}"/>
              </a:ext>
            </a:extLst>
          </p:cNvPr>
          <p:cNvSpPr>
            <a:spLocks noGrp="1"/>
          </p:cNvSpPr>
          <p:nvPr>
            <p:ph type="body" sz="half" idx="2"/>
          </p:nvPr>
        </p:nvSpPr>
        <p:spPr>
          <a:xfrm>
            <a:off x="457200" y="839871"/>
            <a:ext cx="3364860" cy="4015001"/>
          </a:xfrm>
          <a:prstGeom prst="rect">
            <a:avLst/>
          </a:prstGeom>
          <a:solidFill>
            <a:srgbClr val="FFF4D1"/>
          </a:solidFill>
          <a:effectLst>
            <a:outerShdw blurRad="38100" dist="25400" dir="5400000" algn="ctr" rotWithShape="0">
              <a:schemeClr val="tx1">
                <a:alpha val="35000"/>
              </a:schemeClr>
            </a:outerShdw>
          </a:effectLst>
        </p:spPr>
        <p:txBody>
          <a:bodyPr>
            <a:normAutofit/>
          </a:bodyPr>
          <a:lstStyle>
            <a:lvl1pPr marL="0" indent="0">
              <a:buNone/>
              <a:defRPr sz="11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B44277B0-3AC5-0D62-7994-A671EFD6E93E}"/>
              </a:ext>
            </a:extLst>
          </p:cNvPr>
          <p:cNvSpPr>
            <a:spLocks noGrp="1"/>
          </p:cNvSpPr>
          <p:nvPr>
            <p:ph type="ftr" sz="quarter" idx="11"/>
          </p:nvPr>
        </p:nvSpPr>
        <p:spPr/>
        <p:txBody>
          <a:bodyPr/>
          <a:lstStyle/>
          <a:p>
            <a:endParaRPr lang="en-GB"/>
          </a:p>
        </p:txBody>
      </p:sp>
      <p:sp>
        <p:nvSpPr>
          <p:cNvPr id="12" name="Rectangle 11">
            <a:extLst>
              <a:ext uri="{FF2B5EF4-FFF2-40B4-BE49-F238E27FC236}">
                <a16:creationId xmlns:a16="http://schemas.microsoft.com/office/drawing/2014/main" id="{B33439DB-6588-794C-92DD-76181D42F47F}"/>
              </a:ext>
            </a:extLst>
          </p:cNvPr>
          <p:cNvSpPr/>
          <p:nvPr userDrawn="1"/>
        </p:nvSpPr>
        <p:spPr>
          <a:xfrm>
            <a:off x="457200" y="614938"/>
            <a:ext cx="3364860" cy="169977"/>
          </a:xfrm>
          <a:prstGeom prst="rect">
            <a:avLst/>
          </a:prstGeom>
          <a:solidFill>
            <a:srgbClr val="FFF4D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solidFill>
                  <a:schemeClr val="tx1"/>
                </a:solidFill>
                <a:latin typeface="Courier New" panose="02070309020205020404" pitchFamily="49" charset="0"/>
                <a:cs typeface="Courier New" panose="02070309020205020404" pitchFamily="49" charset="0"/>
              </a:rPr>
              <a:t>&lt;/&gt;</a:t>
            </a:r>
          </a:p>
        </p:txBody>
      </p:sp>
      <p:sp>
        <p:nvSpPr>
          <p:cNvPr id="13" name="Rectangle 12">
            <a:extLst>
              <a:ext uri="{FF2B5EF4-FFF2-40B4-BE49-F238E27FC236}">
                <a16:creationId xmlns:a16="http://schemas.microsoft.com/office/drawing/2014/main" id="{4A9D3742-67F6-2461-E61A-66FEFDBD2653}"/>
              </a:ext>
            </a:extLst>
          </p:cNvPr>
          <p:cNvSpPr/>
          <p:nvPr userDrawn="1"/>
        </p:nvSpPr>
        <p:spPr>
          <a:xfrm>
            <a:off x="3907870" y="614938"/>
            <a:ext cx="4777344" cy="169977"/>
          </a:xfrm>
          <a:prstGeom prst="rect">
            <a:avLst/>
          </a:prstGeom>
          <a:solidFill>
            <a:srgbClr val="FAE3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solidFill>
                  <a:schemeClr val="tx1"/>
                </a:solidFill>
                <a:latin typeface="Courier New" panose="02070309020205020404" pitchFamily="49" charset="0"/>
                <a:cs typeface="Courier New" panose="02070309020205020404" pitchFamily="49" charset="0"/>
              </a:rPr>
              <a:t>Output</a:t>
            </a:r>
          </a:p>
        </p:txBody>
      </p:sp>
      <p:sp>
        <p:nvSpPr>
          <p:cNvPr id="2" name="Title 1">
            <a:extLst>
              <a:ext uri="{FF2B5EF4-FFF2-40B4-BE49-F238E27FC236}">
                <a16:creationId xmlns:a16="http://schemas.microsoft.com/office/drawing/2014/main" id="{8C216D18-5879-951E-312D-F35B3AEFF7CC}"/>
              </a:ext>
            </a:extLst>
          </p:cNvPr>
          <p:cNvSpPr>
            <a:spLocks noGrp="1"/>
          </p:cNvSpPr>
          <p:nvPr>
            <p:ph type="title"/>
          </p:nvPr>
        </p:nvSpPr>
        <p:spPr>
          <a:xfrm>
            <a:off x="457199" y="205979"/>
            <a:ext cx="8229599" cy="371011"/>
          </a:xfrm>
          <a:prstGeom prst="rect">
            <a:avLst/>
          </a:prstGeom>
        </p:spPr>
        <p:txBody>
          <a:bodyPr/>
          <a:lstStyle/>
          <a:p>
            <a:r>
              <a:rPr lang="en-US"/>
              <a:t>Click to edit Master title style</a:t>
            </a:r>
          </a:p>
        </p:txBody>
      </p:sp>
      <p:sp>
        <p:nvSpPr>
          <p:cNvPr id="5" name="Slide Number Placeholder 8">
            <a:extLst>
              <a:ext uri="{FF2B5EF4-FFF2-40B4-BE49-F238E27FC236}">
                <a16:creationId xmlns:a16="http://schemas.microsoft.com/office/drawing/2014/main" id="{CC8FF6EA-8682-2BC8-E9B8-C6157593BBD6}"/>
              </a:ext>
            </a:extLst>
          </p:cNvPr>
          <p:cNvSpPr>
            <a:spLocks noGrp="1"/>
          </p:cNvSpPr>
          <p:nvPr>
            <p:ph type="sldNum" sz="quarter" idx="12"/>
          </p:nvPr>
        </p:nvSpPr>
        <p:spPr>
          <a:xfrm>
            <a:off x="8017391" y="4930467"/>
            <a:ext cx="669407"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94990985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dirty="0"/>
              <a:t>Click to edit Master title style</a:t>
            </a:r>
          </a:p>
        </p:txBody>
      </p:sp>
      <p:sp>
        <p:nvSpPr>
          <p:cNvPr id="7" name="Content Placeholder 2">
            <a:extLst>
              <a:ext uri="{FF2B5EF4-FFF2-40B4-BE49-F238E27FC236}">
                <a16:creationId xmlns:a16="http://schemas.microsoft.com/office/drawing/2014/main" id="{4C7CB2D7-98C1-DBFA-C787-D7EEE1BDFDD0}"/>
              </a:ext>
            </a:extLst>
          </p:cNvPr>
          <p:cNvSpPr>
            <a:spLocks noGrp="1"/>
          </p:cNvSpPr>
          <p:nvPr>
            <p:ph idx="1"/>
          </p:nvPr>
        </p:nvSpPr>
        <p:spPr>
          <a:xfrm>
            <a:off x="4648743" y="643989"/>
            <a:ext cx="4114803" cy="2074164"/>
          </a:xfrm>
          <a:prstGeom prst="rect">
            <a:avLst/>
          </a:prstGeom>
        </p:spPr>
        <p:txBody>
          <a:bodyPr anchor="ctr">
            <a:normAutofit/>
          </a:bodyPr>
          <a:lstStyle>
            <a:lvl1pPr marL="0" indent="0" algn="ctr">
              <a:buNone/>
              <a:defRPr sz="10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endParaRPr lang="en-GB" dirty="0"/>
          </a:p>
        </p:txBody>
      </p:sp>
      <p:sp>
        <p:nvSpPr>
          <p:cNvPr id="10" name="Text Placeholder 3">
            <a:extLst>
              <a:ext uri="{FF2B5EF4-FFF2-40B4-BE49-F238E27FC236}">
                <a16:creationId xmlns:a16="http://schemas.microsoft.com/office/drawing/2014/main" id="{9B9988F2-9518-E8AA-3D61-8260643BBD21}"/>
              </a:ext>
            </a:extLst>
          </p:cNvPr>
          <p:cNvSpPr>
            <a:spLocks noGrp="1"/>
          </p:cNvSpPr>
          <p:nvPr>
            <p:ph type="body" sz="half" idx="2"/>
          </p:nvPr>
        </p:nvSpPr>
        <p:spPr>
          <a:xfrm>
            <a:off x="457197" y="843673"/>
            <a:ext cx="4114803" cy="1874480"/>
          </a:xfrm>
          <a:prstGeom prst="rect">
            <a:avLst/>
          </a:prstGeom>
          <a:solidFill>
            <a:srgbClr val="FFF4D1"/>
          </a:solidFill>
          <a:effectLst>
            <a:outerShdw blurRad="38100" dist="25400" dir="5400000" algn="ctr" rotWithShape="0">
              <a:schemeClr val="tx1">
                <a:alpha val="35000"/>
              </a:schemeClr>
            </a:outerShdw>
          </a:effectLst>
        </p:spPr>
        <p:txBody>
          <a:bodyPr>
            <a:normAutofit/>
          </a:bodyPr>
          <a:lstStyle>
            <a:lvl1pPr marL="0" indent="0">
              <a:buNone/>
              <a:defRPr sz="9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3">
            <a:extLst>
              <a:ext uri="{FF2B5EF4-FFF2-40B4-BE49-F238E27FC236}">
                <a16:creationId xmlns:a16="http://schemas.microsoft.com/office/drawing/2014/main" id="{C33D2356-F2FE-18D9-F847-A2B3BCED5ACC}"/>
              </a:ext>
            </a:extLst>
          </p:cNvPr>
          <p:cNvSpPr>
            <a:spLocks noGrp="1"/>
          </p:cNvSpPr>
          <p:nvPr>
            <p:ph type="body" sz="half" idx="13"/>
          </p:nvPr>
        </p:nvSpPr>
        <p:spPr>
          <a:xfrm>
            <a:off x="457194" y="3020324"/>
            <a:ext cx="4114804" cy="1874481"/>
          </a:xfrm>
          <a:prstGeom prst="rect">
            <a:avLst/>
          </a:prstGeom>
          <a:solidFill>
            <a:srgbClr val="FFF4D1"/>
          </a:solidFill>
          <a:effectLst>
            <a:outerShdw blurRad="38100" dist="25400" dir="5400000" algn="ctr" rotWithShape="0">
              <a:schemeClr val="tx1">
                <a:alpha val="35000"/>
              </a:schemeClr>
            </a:outerShdw>
          </a:effectLst>
        </p:spPr>
        <p:txBody>
          <a:bodyPr>
            <a:normAutofit/>
          </a:bodyPr>
          <a:lstStyle>
            <a:lvl1pPr marL="0" indent="0">
              <a:buNone/>
              <a:defRPr sz="9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5" name="Content Placeholder 2">
            <a:extLst>
              <a:ext uri="{FF2B5EF4-FFF2-40B4-BE49-F238E27FC236}">
                <a16:creationId xmlns:a16="http://schemas.microsoft.com/office/drawing/2014/main" id="{6186BFCD-F60B-E6D9-AEC5-D2CC3E6B82C1}"/>
              </a:ext>
            </a:extLst>
          </p:cNvPr>
          <p:cNvSpPr>
            <a:spLocks noGrp="1"/>
          </p:cNvSpPr>
          <p:nvPr>
            <p:ph idx="14"/>
          </p:nvPr>
        </p:nvSpPr>
        <p:spPr>
          <a:xfrm>
            <a:off x="4648743" y="2814859"/>
            <a:ext cx="4114807" cy="2079946"/>
          </a:xfrm>
          <a:prstGeom prst="rect">
            <a:avLst/>
          </a:prstGeom>
        </p:spPr>
        <p:txBody>
          <a:bodyPr anchor="ctr">
            <a:normAutofit/>
          </a:bodyPr>
          <a:lstStyle>
            <a:lvl1pPr marL="0" indent="0" algn="ctr">
              <a:buNone/>
              <a:defRPr sz="10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endParaRPr lang="en-GB" dirty="0"/>
          </a:p>
        </p:txBody>
      </p:sp>
      <p:sp>
        <p:nvSpPr>
          <p:cNvPr id="4" name="Footer Placeholder 4">
            <a:extLst>
              <a:ext uri="{FF2B5EF4-FFF2-40B4-BE49-F238E27FC236}">
                <a16:creationId xmlns:a16="http://schemas.microsoft.com/office/drawing/2014/main" id="{18FD2785-3129-AF44-315F-16B5BA72C03A}"/>
              </a:ext>
            </a:extLst>
          </p:cNvPr>
          <p:cNvSpPr>
            <a:spLocks noGrp="1"/>
          </p:cNvSpPr>
          <p:nvPr>
            <p:ph type="ftr" sz="quarter" idx="11"/>
          </p:nvPr>
        </p:nvSpPr>
        <p:spPr>
          <a:xfrm>
            <a:off x="457200" y="4939093"/>
            <a:ext cx="7430322" cy="162964"/>
          </a:xfrm>
        </p:spPr>
        <p:txBody>
          <a:bodyPr/>
          <a:lstStyle/>
          <a:p>
            <a:endParaRPr lang="en-US" dirty="0"/>
          </a:p>
        </p:txBody>
      </p:sp>
      <p:sp>
        <p:nvSpPr>
          <p:cNvPr id="5" name="Slide Number Placeholder 5">
            <a:extLst>
              <a:ext uri="{FF2B5EF4-FFF2-40B4-BE49-F238E27FC236}">
                <a16:creationId xmlns:a16="http://schemas.microsoft.com/office/drawing/2014/main" id="{AA492C48-FDB3-BCCC-F8E6-994DF0DB53C0}"/>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
        <p:nvSpPr>
          <p:cNvPr id="3" name="Text Placeholder 3">
            <a:extLst>
              <a:ext uri="{FF2B5EF4-FFF2-40B4-BE49-F238E27FC236}">
                <a16:creationId xmlns:a16="http://schemas.microsoft.com/office/drawing/2014/main" id="{99BBEB38-D632-A925-B25C-AB20119E9D2D}"/>
              </a:ext>
            </a:extLst>
          </p:cNvPr>
          <p:cNvSpPr>
            <a:spLocks noGrp="1"/>
          </p:cNvSpPr>
          <p:nvPr>
            <p:ph type="body" sz="half" idx="15"/>
          </p:nvPr>
        </p:nvSpPr>
        <p:spPr>
          <a:xfrm>
            <a:off x="457193" y="643989"/>
            <a:ext cx="4114803" cy="178107"/>
          </a:xfrm>
          <a:prstGeom prst="rect">
            <a:avLst/>
          </a:prstGeom>
          <a:solidFill>
            <a:srgbClr val="FFF4D1"/>
          </a:solidFill>
          <a:effectLst>
            <a:outerShdw blurRad="38100" dist="25400" dir="5400000" algn="ctr" rotWithShape="0">
              <a:schemeClr val="tx1">
                <a:alpha val="35000"/>
              </a:schemeClr>
            </a:outerShdw>
          </a:effectLst>
        </p:spPr>
        <p:txBody>
          <a:bodyPr>
            <a:noAutofit/>
          </a:bodyPr>
          <a:lstStyle>
            <a:lvl1pPr marL="0" indent="0" algn="ctr">
              <a:spcBef>
                <a:spcPts val="0"/>
              </a:spcBef>
              <a:buNone/>
              <a:defRPr sz="900" b="1">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ext Placeholder 3">
            <a:extLst>
              <a:ext uri="{FF2B5EF4-FFF2-40B4-BE49-F238E27FC236}">
                <a16:creationId xmlns:a16="http://schemas.microsoft.com/office/drawing/2014/main" id="{48190733-FE05-D0B0-5566-C56C91282A34}"/>
              </a:ext>
            </a:extLst>
          </p:cNvPr>
          <p:cNvSpPr>
            <a:spLocks noGrp="1"/>
          </p:cNvSpPr>
          <p:nvPr>
            <p:ph type="body" sz="half" idx="16"/>
          </p:nvPr>
        </p:nvSpPr>
        <p:spPr>
          <a:xfrm>
            <a:off x="457192" y="2820073"/>
            <a:ext cx="4114803" cy="178107"/>
          </a:xfrm>
          <a:prstGeom prst="rect">
            <a:avLst/>
          </a:prstGeom>
          <a:solidFill>
            <a:srgbClr val="FFF4D1"/>
          </a:solidFill>
          <a:effectLst>
            <a:outerShdw blurRad="38100" dist="25400" dir="5400000" algn="ctr" rotWithShape="0">
              <a:schemeClr val="tx1">
                <a:alpha val="35000"/>
              </a:schemeClr>
            </a:outerShdw>
          </a:effectLst>
        </p:spPr>
        <p:txBody>
          <a:bodyPr>
            <a:noAutofit/>
          </a:bodyPr>
          <a:lstStyle>
            <a:lvl1pPr marL="0" indent="0" algn="ctr">
              <a:spcBef>
                <a:spcPts val="0"/>
              </a:spcBef>
              <a:buNone/>
              <a:defRPr sz="900" b="1">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53579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07F5-D103-1D08-807A-77826B3678B9}"/>
              </a:ext>
            </a:extLst>
          </p:cNvPr>
          <p:cNvSpPr>
            <a:spLocks noGrp="1"/>
          </p:cNvSpPr>
          <p:nvPr>
            <p:ph type="title"/>
          </p:nvPr>
        </p:nvSpPr>
        <p:spPr>
          <a:xfrm>
            <a:off x="457200" y="205979"/>
            <a:ext cx="7532376" cy="371011"/>
          </a:xfrm>
          <a:prstGeom prst="rect">
            <a:avLst/>
          </a:prstGeo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1B2D80D4-5D3A-948A-B13C-465BDB372864}"/>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875F4255-2BCE-7127-B068-F8AFEB92A64F}"/>
              </a:ext>
            </a:extLst>
          </p:cNvPr>
          <p:cNvSpPr>
            <a:spLocks noGrp="1"/>
          </p:cNvSpPr>
          <p:nvPr>
            <p:ph type="sldNum" sz="quarter" idx="11"/>
          </p:nvPr>
        </p:nvSpPr>
        <p:spPr/>
        <p:txBody>
          <a:bodyPr/>
          <a:lstStyle/>
          <a:p>
            <a:r>
              <a:rPr lang="en-US"/>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060764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22F7D1B-3878-D2B0-1304-530F3883BBA9}"/>
              </a:ext>
            </a:extLst>
          </p:cNvPr>
          <p:cNvSpPr>
            <a:spLocks noGrp="1"/>
          </p:cNvSpPr>
          <p:nvPr>
            <p:ph type="ftr" sz="quarter" idx="11"/>
          </p:nvPr>
        </p:nvSpPr>
        <p:spPr>
          <a:xfrm>
            <a:off x="457200" y="4939093"/>
            <a:ext cx="7430322" cy="162964"/>
          </a:xfrm>
        </p:spPr>
        <p:txBody>
          <a:bodyPr/>
          <a:lstStyle/>
          <a:p>
            <a:endParaRPr lang="en-US" dirty="0"/>
          </a:p>
        </p:txBody>
      </p:sp>
      <p:sp>
        <p:nvSpPr>
          <p:cNvPr id="4" name="Slide Number Placeholder 5">
            <a:extLst>
              <a:ext uri="{FF2B5EF4-FFF2-40B4-BE49-F238E27FC236}">
                <a16:creationId xmlns:a16="http://schemas.microsoft.com/office/drawing/2014/main" id="{20D26AD5-81C8-C0FB-9D88-960134158BA2}"/>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13090109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y 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E39D995-341F-A6B1-2F21-3116F45E25C0}"/>
              </a:ext>
            </a:extLst>
          </p:cNvPr>
          <p:cNvSpPr/>
          <p:nvPr userDrawn="1"/>
        </p:nvSpPr>
        <p:spPr>
          <a:xfrm>
            <a:off x="6330998" y="0"/>
            <a:ext cx="2813002" cy="1675237"/>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Footer Placeholder 4">
            <a:extLst>
              <a:ext uri="{FF2B5EF4-FFF2-40B4-BE49-F238E27FC236}">
                <a16:creationId xmlns:a16="http://schemas.microsoft.com/office/drawing/2014/main" id="{4ABAE87D-0C53-63F7-3A23-34C60AF745A7}"/>
              </a:ext>
            </a:extLst>
          </p:cNvPr>
          <p:cNvSpPr>
            <a:spLocks noGrp="1"/>
          </p:cNvSpPr>
          <p:nvPr>
            <p:ph type="ftr" sz="quarter" idx="11"/>
          </p:nvPr>
        </p:nvSpPr>
        <p:spPr>
          <a:xfrm>
            <a:off x="457200" y="4939093"/>
            <a:ext cx="7430322" cy="162964"/>
          </a:xfrm>
        </p:spPr>
        <p:txBody>
          <a:bodyPr/>
          <a:lstStyle/>
          <a:p>
            <a:endParaRPr lang="en-US" dirty="0"/>
          </a:p>
        </p:txBody>
      </p:sp>
      <p:sp>
        <p:nvSpPr>
          <p:cNvPr id="3" name="Slide Number Placeholder 5">
            <a:extLst>
              <a:ext uri="{FF2B5EF4-FFF2-40B4-BE49-F238E27FC236}">
                <a16:creationId xmlns:a16="http://schemas.microsoft.com/office/drawing/2014/main" id="{115F3906-0C04-2F24-4D6B-A39FF2CD8CD5}"/>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870784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7532376" cy="37101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644685"/>
            <a:ext cx="8229600" cy="421620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57200" y="4939093"/>
            <a:ext cx="7430322" cy="162964"/>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17393" y="4934651"/>
            <a:ext cx="669407" cy="162964"/>
          </a:xfrm>
          <a:prstGeom prst="rect">
            <a:avLst/>
          </a:prstGeom>
        </p:spPr>
        <p:txBody>
          <a:bodyPr vert="horz" lIns="91440" tIns="45720" rIns="91440" bIns="45720" rtlCol="0" anchor="ctr"/>
          <a:lstStyle>
            <a:lvl1pPr algn="r">
              <a:defRPr sz="800">
                <a:solidFill>
                  <a:srgbClr val="A27B00"/>
                </a:solidFill>
              </a:defRPr>
            </a:lvl1pPr>
          </a:lstStyle>
          <a:p>
            <a:r>
              <a:rPr lang="en-US"/>
              <a:t>Slide </a:t>
            </a:r>
            <a:fld id="{C5EF2332-01BF-834F-8236-50238282D533}" type="slidenum">
              <a:rPr lang="en-US" smtClean="0"/>
              <a:pPr/>
              <a:t>‹#›</a:t>
            </a:fld>
            <a:endParaRPr lang="en-US" dirty="0"/>
          </a:p>
        </p:txBody>
      </p:sp>
      <p:pic>
        <p:nvPicPr>
          <p:cNvPr id="8" name="Picture 7">
            <a:extLst>
              <a:ext uri="{FF2B5EF4-FFF2-40B4-BE49-F238E27FC236}">
                <a16:creationId xmlns:a16="http://schemas.microsoft.com/office/drawing/2014/main" id="{B783178B-8B39-23EF-552C-1CC84CF7CD3C}"/>
              </a:ext>
            </a:extLst>
          </p:cNvPr>
          <p:cNvPicPr>
            <a:picLocks noChangeAspect="1"/>
          </p:cNvPicPr>
          <p:nvPr userDrawn="1"/>
        </p:nvPicPr>
        <p:blipFill>
          <a:blip r:embed="rId16"/>
          <a:srcRect/>
          <a:stretch/>
        </p:blipFill>
        <p:spPr>
          <a:xfrm>
            <a:off x="8063442" y="201449"/>
            <a:ext cx="914401" cy="243564"/>
          </a:xfrm>
          <a:prstGeom prst="rect">
            <a:avLst/>
          </a:prstGeom>
        </p:spPr>
      </p:pic>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1" r:id="rId3"/>
    <p:sldLayoutId id="2147483652" r:id="rId4"/>
    <p:sldLayoutId id="2147483675" r:id="rId5"/>
    <p:sldLayoutId id="2147483653" r:id="rId6"/>
    <p:sldLayoutId id="2147483664" r:id="rId7"/>
    <p:sldLayoutId id="2147483655" r:id="rId8"/>
    <p:sldLayoutId id="2147483658" r:id="rId9"/>
    <p:sldLayoutId id="2147483692" r:id="rId10"/>
    <p:sldLayoutId id="2147483693" r:id="rId11"/>
    <p:sldLayoutId id="2147483677" r:id="rId12"/>
    <p:sldLayoutId id="2147483678" r:id="rId13"/>
    <p:sldLayoutId id="2147483661" r:id="rId14"/>
  </p:sldLayoutIdLst>
  <p:hf hdr="0" dt="0"/>
  <p:txStyles>
    <p:titleStyle>
      <a:lvl1pPr algn="l" defTabSz="342900" rtl="0" eaLnBrk="1" latinLnBrk="0" hangingPunct="1">
        <a:spcBef>
          <a:spcPct val="0"/>
        </a:spcBef>
        <a:buNone/>
        <a:defRPr sz="2400" b="1" kern="1200">
          <a:solidFill>
            <a:schemeClr val="accent1">
              <a:lumMod val="50000"/>
            </a:schemeClr>
          </a:solidFill>
          <a:latin typeface="Arial Narrow" panose="020B0606020202030204" pitchFamily="34" charset="0"/>
          <a:ea typeface="+mj-ea"/>
          <a:cs typeface="+mj-cs"/>
        </a:defRPr>
      </a:lvl1pPr>
    </p:titleStyle>
    <p:bodyStyle>
      <a:lvl1pPr marL="269875" indent="-269875" algn="l" defTabSz="342900" rtl="0" eaLnBrk="1" latinLnBrk="0" hangingPunct="1">
        <a:spcBef>
          <a:spcPct val="20000"/>
        </a:spcBef>
        <a:buClr>
          <a:schemeClr val="accent1">
            <a:lumMod val="50000"/>
          </a:schemeClr>
        </a:buClr>
        <a:buSzPct val="130000"/>
        <a:buFont typeface="Arial Narrow" panose="020B0606020202030204" pitchFamily="34" charset="0"/>
        <a:buChar char="●"/>
        <a:defRPr sz="2000" kern="1200">
          <a:solidFill>
            <a:schemeClr val="tx1"/>
          </a:solidFill>
          <a:latin typeface="+mn-lt"/>
          <a:ea typeface="+mn-ea"/>
          <a:cs typeface="+mn-cs"/>
        </a:defRPr>
      </a:lvl1pPr>
      <a:lvl2pPr marL="539750" indent="-196850" algn="l" defTabSz="342900" rtl="0" eaLnBrk="1" latinLnBrk="0" hangingPunct="1">
        <a:spcBef>
          <a:spcPct val="20000"/>
        </a:spcBef>
        <a:buClr>
          <a:schemeClr val="accent1">
            <a:lumMod val="50000"/>
          </a:schemeClr>
        </a:buClr>
        <a:buFont typeface="Arial Narrow" panose="020B0606020202030204" pitchFamily="34" charset="0"/>
        <a:buChar char="►"/>
        <a:defRPr sz="1800" kern="1200">
          <a:solidFill>
            <a:schemeClr val="tx1">
              <a:lumMod val="85000"/>
              <a:lumOff val="15000"/>
            </a:schemeClr>
          </a:solidFill>
          <a:latin typeface="+mn-lt"/>
          <a:ea typeface="+mn-ea"/>
          <a:cs typeface="+mn-cs"/>
        </a:defRPr>
      </a:lvl2pPr>
      <a:lvl3pPr marL="717550" indent="-269875" algn="l" defTabSz="342900" rtl="0" eaLnBrk="1" latinLnBrk="0" hangingPunct="1">
        <a:spcBef>
          <a:spcPct val="20000"/>
        </a:spcBef>
        <a:buClr>
          <a:srgbClr val="5E8F3D"/>
        </a:buClr>
        <a:buFont typeface="Arial Narrow" panose="020B0606020202030204" pitchFamily="34" charset="0"/>
        <a:buChar char="◄"/>
        <a:defRPr sz="1600" kern="1200">
          <a:solidFill>
            <a:schemeClr val="tx1">
              <a:lumMod val="75000"/>
              <a:lumOff val="25000"/>
            </a:schemeClr>
          </a:solidFill>
          <a:latin typeface="+mn-lt"/>
          <a:ea typeface="+mn-ea"/>
          <a:cs typeface="+mn-cs"/>
        </a:defRPr>
      </a:lvl3pPr>
      <a:lvl4pPr marL="809625" indent="-177800" algn="l" defTabSz="342900" rtl="0" eaLnBrk="1" latinLnBrk="0" hangingPunct="1">
        <a:spcBef>
          <a:spcPct val="20000"/>
        </a:spcBef>
        <a:buClr>
          <a:schemeClr val="accent6">
            <a:lumMod val="50000"/>
          </a:schemeClr>
        </a:buClr>
        <a:buFont typeface="Arial Narrow" panose="020B0606020202030204" pitchFamily="34" charset="0"/>
        <a:buChar char="▼"/>
        <a:defRPr sz="1400" kern="1200">
          <a:solidFill>
            <a:schemeClr val="tx1">
              <a:lumMod val="50000"/>
              <a:lumOff val="50000"/>
            </a:schemeClr>
          </a:solidFill>
          <a:latin typeface="+mn-lt"/>
          <a:ea typeface="+mn-ea"/>
          <a:cs typeface="+mn-cs"/>
        </a:defRPr>
      </a:lvl4pPr>
      <a:lvl5pPr marL="895350" indent="-92075" algn="l" defTabSz="342900" rtl="0" eaLnBrk="1" latinLnBrk="0" hangingPunct="1">
        <a:spcBef>
          <a:spcPct val="20000"/>
        </a:spcBef>
        <a:buClr>
          <a:srgbClr val="A88000"/>
        </a:buClr>
        <a:buFont typeface="Arial Narrow" panose="020B0606020202030204" pitchFamily="34" charset="0"/>
        <a:buChar char="▲"/>
        <a:defRPr sz="1200" kern="1200">
          <a:solidFill>
            <a:schemeClr val="bg1">
              <a:lumMod val="65000"/>
            </a:schemeClr>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2382" y="2499730"/>
            <a:ext cx="7019229" cy="781398"/>
          </a:xfrm>
          <a:prstGeom prst="rect">
            <a:avLst/>
          </a:prstGeom>
          <a:effectLst>
            <a:outerShdw blurRad="50800" dist="38100" algn="l" rotWithShape="0">
              <a:prstClr val="black">
                <a:alpha val="40000"/>
              </a:prstClr>
            </a:outerShdw>
          </a:effectLst>
        </p:spPr>
        <p:txBody>
          <a:bodyPr/>
          <a:lstStyle/>
          <a:p>
            <a:pPr marL="0" lvl="0" indent="0">
              <a:buNone/>
            </a:pPr>
            <a:r>
              <a:rPr dirty="0"/>
              <a:t>Measurement, Understanding, Description</a:t>
            </a:r>
          </a:p>
        </p:txBody>
      </p:sp>
      <p:sp>
        <p:nvSpPr>
          <p:cNvPr id="3" name="Subtitle 2"/>
          <p:cNvSpPr>
            <a:spLocks noGrp="1"/>
          </p:cNvSpPr>
          <p:nvPr>
            <p:ph type="subTitle" idx="1" hasCustomPrompt="1"/>
          </p:nvPr>
        </p:nvSpPr>
        <p:spPr>
          <a:xfrm>
            <a:off x="2956853" y="3318386"/>
            <a:ext cx="3230289" cy="374810"/>
          </a:xfrm>
          <a:prstGeom prst="rect">
            <a:avLst/>
          </a:prstGeom>
        </p:spPr>
        <p:txBody>
          <a:bodyPr>
            <a:normAutofit fontScale="32500" lnSpcReduction="20000"/>
          </a:bodyPr>
          <a:lstStyle/>
          <a:p>
            <a:pPr marL="0" lvl="0" indent="0">
              <a:buNone/>
            </a:pPr>
            <a:r>
              <a:t>Week 2</a:t>
            </a:r>
            <a:br/>
            <a:b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Functions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10</a:t>
            </a:fld>
            <a:endParaRPr lang="en-US" dirty="0"/>
          </a:p>
        </p:txBody>
      </p:sp>
      <p:sp>
        <p:nvSpPr>
          <p:cNvPr id="8" name="Content Placeholder 2">
            <a:extLst>
              <a:ext uri="{FF2B5EF4-FFF2-40B4-BE49-F238E27FC236}">
                <a16:creationId xmlns:a16="http://schemas.microsoft.com/office/drawing/2014/main" id="{171CBA63-4AC9-0497-6AAA-80BF60590F7E}"/>
              </a:ext>
            </a:extLst>
          </p:cNvPr>
          <p:cNvSpPr>
            <a:spLocks noGrp="1"/>
          </p:cNvSpPr>
          <p:nvPr>
            <p:ph idx="1" hasCustomPrompt="1"/>
          </p:nvPr>
        </p:nvSpPr>
        <p:spPr>
          <a:xfrm>
            <a:off x="457200" y="637953"/>
            <a:ext cx="8229600" cy="4222937"/>
          </a:xfrm>
        </p:spPr>
        <p:txBody>
          <a:bodyPr>
            <a:normAutofit/>
          </a:bodyPr>
          <a:lstStyle/>
          <a:p>
            <a:pPr marL="0" lvl="0" indent="0">
              <a:buNone/>
            </a:pPr>
            <a:r>
              <a:rPr dirty="0"/>
              <a:t>Example:</a:t>
            </a:r>
          </a:p>
          <a:p>
            <a:pPr lvl="0" indent="0">
              <a:buNone/>
            </a:pPr>
            <a:r>
              <a:rPr dirty="0" err="1">
                <a:solidFill>
                  <a:srgbClr val="003B4F"/>
                </a:solidFill>
                <a:latin typeface="Courier"/>
              </a:rPr>
              <a:t>Chris_s_mean</a:t>
            </a:r>
            <a:r>
              <a:rPr dirty="0">
                <a:solidFill>
                  <a:srgbClr val="003B4F"/>
                </a:solidFill>
                <a:latin typeface="Courier"/>
              </a:rPr>
              <a:t> &lt;- function(number1, number2) {</a:t>
            </a:r>
            <a:br>
              <a:rPr dirty="0"/>
            </a:b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 &lt;- (number1 </a:t>
            </a:r>
            <a:r>
              <a:rPr dirty="0">
                <a:solidFill>
                  <a:srgbClr val="5E5E5E"/>
                </a:solidFill>
                <a:latin typeface="Courier"/>
              </a:rPr>
              <a:t>+</a:t>
            </a:r>
            <a:r>
              <a:rPr dirty="0">
                <a:solidFill>
                  <a:srgbClr val="003B4F"/>
                </a:solidFill>
                <a:latin typeface="Courier"/>
              </a:rPr>
              <a:t> number2) </a:t>
            </a:r>
            <a:r>
              <a:rPr dirty="0">
                <a:solidFill>
                  <a:srgbClr val="5E5E5E"/>
                </a:solidFill>
                <a:latin typeface="Courier"/>
              </a:rPr>
              <a:t>/</a:t>
            </a:r>
            <a:r>
              <a:rPr dirty="0">
                <a:solidFill>
                  <a:srgbClr val="003B4F"/>
                </a:solidFill>
                <a:latin typeface="Courier"/>
              </a:rPr>
              <a:t> </a:t>
            </a:r>
            <a:r>
              <a:rPr dirty="0">
                <a:solidFill>
                  <a:srgbClr val="AD0000"/>
                </a:solidFill>
                <a:latin typeface="Courier"/>
              </a:rPr>
              <a:t>2</a:t>
            </a:r>
            <a:br>
              <a:rPr dirty="0"/>
            </a:br>
            <a:r>
              <a:rPr dirty="0">
                <a:solidFill>
                  <a:srgbClr val="003B4F"/>
                </a:solidFill>
                <a:latin typeface="Courier"/>
              </a:rPr>
              <a:t>  </a:t>
            </a:r>
            <a:r>
              <a:rPr dirty="0">
                <a:solidFill>
                  <a:srgbClr val="4758AB"/>
                </a:solidFill>
                <a:latin typeface="Courier"/>
              </a:rPr>
              <a:t>print</a:t>
            </a:r>
            <a:r>
              <a:rPr dirty="0">
                <a:solidFill>
                  <a:srgbClr val="003B4F"/>
                </a:solidFill>
                <a:latin typeface="Courier"/>
              </a:rPr>
              <a:t>(</a:t>
            </a:r>
            <a:r>
              <a:rPr dirty="0">
                <a:solidFill>
                  <a:srgbClr val="4758AB"/>
                </a:solidFill>
                <a:latin typeface="Courier"/>
              </a:rPr>
              <a:t>paste</a:t>
            </a:r>
            <a:r>
              <a:rPr dirty="0">
                <a:solidFill>
                  <a:srgbClr val="003B4F"/>
                </a:solidFill>
                <a:latin typeface="Courier"/>
              </a:rPr>
              <a:t>(</a:t>
            </a:r>
            <a:r>
              <a:rPr dirty="0">
                <a:solidFill>
                  <a:srgbClr val="20794D"/>
                </a:solidFill>
                <a:latin typeface="Courier"/>
              </a:rPr>
              <a:t>"The mean of"</a:t>
            </a:r>
            <a:r>
              <a:rPr dirty="0">
                <a:solidFill>
                  <a:srgbClr val="003B4F"/>
                </a:solidFill>
                <a:latin typeface="Courier"/>
              </a:rPr>
              <a:t>, number1, </a:t>
            </a:r>
            <a:r>
              <a:rPr dirty="0">
                <a:solidFill>
                  <a:srgbClr val="20794D"/>
                </a:solidFill>
                <a:latin typeface="Courier"/>
              </a:rPr>
              <a:t>"and"</a:t>
            </a:r>
            <a:r>
              <a:rPr dirty="0">
                <a:solidFill>
                  <a:srgbClr val="003B4F"/>
                </a:solidFill>
                <a:latin typeface="Courier"/>
              </a:rPr>
              <a:t>, number2, </a:t>
            </a:r>
            <a:r>
              <a:rPr dirty="0">
                <a:solidFill>
                  <a:srgbClr val="20794D"/>
                </a:solidFill>
                <a:latin typeface="Courier"/>
              </a:rPr>
              <a:t>"is"</a:t>
            </a: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a:t>
            </a:r>
            <a:br>
              <a:rPr dirty="0"/>
            </a:br>
            <a:r>
              <a:rPr dirty="0">
                <a:solidFill>
                  <a:srgbClr val="003B4F"/>
                </a:solidFill>
                <a:latin typeface="Courier"/>
              </a:rPr>
              <a:t>}</a:t>
            </a:r>
            <a:endParaRPr lang="en-GB" dirty="0">
              <a:solidFill>
                <a:srgbClr val="003B4F"/>
              </a:solidFill>
              <a:latin typeface="Courier"/>
            </a:endParaRPr>
          </a:p>
          <a:p>
            <a:pPr lvl="0" indent="0">
              <a:buNone/>
            </a:pPr>
            <a:endParaRPr lang="en-GB" dirty="0">
              <a:solidFill>
                <a:srgbClr val="003B4F"/>
              </a:solidFill>
              <a:latin typeface="Courier"/>
            </a:endParaRPr>
          </a:p>
          <a:p>
            <a:pPr lvl="0" indent="0">
              <a:buNone/>
            </a:pPr>
            <a:endParaRPr dirty="0">
              <a:solidFill>
                <a:srgbClr val="003B4F"/>
              </a:solidFill>
              <a:latin typeface="Courier"/>
            </a:endParaRP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2</a:t>
            </a:r>
            <a:r>
              <a:rPr dirty="0">
                <a:solidFill>
                  <a:srgbClr val="003B4F"/>
                </a:solidFill>
                <a:latin typeface="Courier"/>
              </a:rPr>
              <a:t>, </a:t>
            </a:r>
            <a:r>
              <a:rPr dirty="0">
                <a:solidFill>
                  <a:srgbClr val="AD0000"/>
                </a:solidFill>
                <a:latin typeface="Courier"/>
              </a:rPr>
              <a:t>8</a:t>
            </a:r>
            <a:r>
              <a:rPr dirty="0">
                <a:solidFill>
                  <a:srgbClr val="003B4F"/>
                </a:solidFill>
                <a:latin typeface="Courier"/>
              </a:rPr>
              <a:t>)</a:t>
            </a:r>
          </a:p>
        </p:txBody>
      </p:sp>
    </p:spTree>
    <p:extLst>
      <p:ext uri="{BB962C8B-B14F-4D97-AF65-F5344CB8AC3E}">
        <p14:creationId xmlns:p14="http://schemas.microsoft.com/office/powerpoint/2010/main" val="2507336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Functions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11</a:t>
            </a:fld>
            <a:endParaRPr lang="en-US" dirty="0"/>
          </a:p>
        </p:txBody>
      </p:sp>
      <p:sp>
        <p:nvSpPr>
          <p:cNvPr id="8" name="Content Placeholder 2">
            <a:extLst>
              <a:ext uri="{FF2B5EF4-FFF2-40B4-BE49-F238E27FC236}">
                <a16:creationId xmlns:a16="http://schemas.microsoft.com/office/drawing/2014/main" id="{171CBA63-4AC9-0497-6AAA-80BF60590F7E}"/>
              </a:ext>
            </a:extLst>
          </p:cNvPr>
          <p:cNvSpPr>
            <a:spLocks noGrp="1"/>
          </p:cNvSpPr>
          <p:nvPr>
            <p:ph idx="1" hasCustomPrompt="1"/>
          </p:nvPr>
        </p:nvSpPr>
        <p:spPr>
          <a:xfrm>
            <a:off x="457200" y="637953"/>
            <a:ext cx="8229600" cy="4222937"/>
          </a:xfrm>
        </p:spPr>
        <p:txBody>
          <a:bodyPr>
            <a:normAutofit/>
          </a:bodyPr>
          <a:lstStyle/>
          <a:p>
            <a:pPr marL="0" lvl="0" indent="0">
              <a:buNone/>
            </a:pPr>
            <a:r>
              <a:rPr dirty="0"/>
              <a:t>Example:</a:t>
            </a:r>
          </a:p>
          <a:p>
            <a:pPr lvl="0" indent="0">
              <a:buNone/>
            </a:pPr>
            <a:r>
              <a:rPr dirty="0" err="1">
                <a:solidFill>
                  <a:srgbClr val="003B4F"/>
                </a:solidFill>
                <a:latin typeface="Courier"/>
              </a:rPr>
              <a:t>Chris_s_mean</a:t>
            </a:r>
            <a:r>
              <a:rPr dirty="0">
                <a:solidFill>
                  <a:srgbClr val="003B4F"/>
                </a:solidFill>
                <a:latin typeface="Courier"/>
              </a:rPr>
              <a:t> &lt;- function(number1, number2) {</a:t>
            </a:r>
            <a:br>
              <a:rPr dirty="0"/>
            </a:b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 &lt;- (number1 </a:t>
            </a:r>
            <a:r>
              <a:rPr dirty="0">
                <a:solidFill>
                  <a:srgbClr val="5E5E5E"/>
                </a:solidFill>
                <a:latin typeface="Courier"/>
              </a:rPr>
              <a:t>+</a:t>
            </a:r>
            <a:r>
              <a:rPr dirty="0">
                <a:solidFill>
                  <a:srgbClr val="003B4F"/>
                </a:solidFill>
                <a:latin typeface="Courier"/>
              </a:rPr>
              <a:t> number2) </a:t>
            </a:r>
            <a:r>
              <a:rPr dirty="0">
                <a:solidFill>
                  <a:srgbClr val="5E5E5E"/>
                </a:solidFill>
                <a:latin typeface="Courier"/>
              </a:rPr>
              <a:t>/</a:t>
            </a:r>
            <a:r>
              <a:rPr dirty="0">
                <a:solidFill>
                  <a:srgbClr val="003B4F"/>
                </a:solidFill>
                <a:latin typeface="Courier"/>
              </a:rPr>
              <a:t> </a:t>
            </a:r>
            <a:r>
              <a:rPr dirty="0">
                <a:solidFill>
                  <a:srgbClr val="AD0000"/>
                </a:solidFill>
                <a:latin typeface="Courier"/>
              </a:rPr>
              <a:t>2</a:t>
            </a:r>
            <a:br>
              <a:rPr dirty="0"/>
            </a:br>
            <a:r>
              <a:rPr dirty="0">
                <a:solidFill>
                  <a:srgbClr val="003B4F"/>
                </a:solidFill>
                <a:latin typeface="Courier"/>
              </a:rPr>
              <a:t>  </a:t>
            </a:r>
            <a:r>
              <a:rPr dirty="0">
                <a:solidFill>
                  <a:srgbClr val="4758AB"/>
                </a:solidFill>
                <a:latin typeface="Courier"/>
              </a:rPr>
              <a:t>print</a:t>
            </a:r>
            <a:r>
              <a:rPr dirty="0">
                <a:solidFill>
                  <a:srgbClr val="003B4F"/>
                </a:solidFill>
                <a:latin typeface="Courier"/>
              </a:rPr>
              <a:t>(</a:t>
            </a:r>
            <a:r>
              <a:rPr dirty="0">
                <a:solidFill>
                  <a:srgbClr val="4758AB"/>
                </a:solidFill>
                <a:latin typeface="Courier"/>
              </a:rPr>
              <a:t>paste</a:t>
            </a:r>
            <a:r>
              <a:rPr dirty="0">
                <a:solidFill>
                  <a:srgbClr val="003B4F"/>
                </a:solidFill>
                <a:latin typeface="Courier"/>
              </a:rPr>
              <a:t>(</a:t>
            </a:r>
            <a:r>
              <a:rPr dirty="0">
                <a:solidFill>
                  <a:srgbClr val="20794D"/>
                </a:solidFill>
                <a:latin typeface="Courier"/>
              </a:rPr>
              <a:t>"The mean of"</a:t>
            </a:r>
            <a:r>
              <a:rPr dirty="0">
                <a:solidFill>
                  <a:srgbClr val="003B4F"/>
                </a:solidFill>
                <a:latin typeface="Courier"/>
              </a:rPr>
              <a:t>, number1, </a:t>
            </a:r>
            <a:r>
              <a:rPr dirty="0">
                <a:solidFill>
                  <a:srgbClr val="20794D"/>
                </a:solidFill>
                <a:latin typeface="Courier"/>
              </a:rPr>
              <a:t>"and"</a:t>
            </a:r>
            <a:r>
              <a:rPr dirty="0">
                <a:solidFill>
                  <a:srgbClr val="003B4F"/>
                </a:solidFill>
                <a:latin typeface="Courier"/>
              </a:rPr>
              <a:t>, number2, </a:t>
            </a:r>
            <a:r>
              <a:rPr dirty="0">
                <a:solidFill>
                  <a:srgbClr val="20794D"/>
                </a:solidFill>
                <a:latin typeface="Courier"/>
              </a:rPr>
              <a:t>"is"</a:t>
            </a: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a:t>
            </a:r>
            <a:br>
              <a:rPr dirty="0"/>
            </a:br>
            <a:r>
              <a:rPr dirty="0">
                <a:solidFill>
                  <a:srgbClr val="003B4F"/>
                </a:solidFill>
                <a:latin typeface="Courier"/>
              </a:rPr>
              <a:t>}</a:t>
            </a:r>
            <a:endParaRPr lang="en-GB" dirty="0">
              <a:solidFill>
                <a:srgbClr val="003B4F"/>
              </a:solidFill>
              <a:latin typeface="Courier"/>
            </a:endParaRPr>
          </a:p>
          <a:p>
            <a:pPr lvl="0" indent="0">
              <a:buNone/>
            </a:pPr>
            <a:endParaRPr lang="en-GB" dirty="0">
              <a:solidFill>
                <a:srgbClr val="003B4F"/>
              </a:solidFill>
              <a:latin typeface="Courier"/>
            </a:endParaRPr>
          </a:p>
          <a:p>
            <a:pPr lvl="0" indent="0">
              <a:buNone/>
            </a:pPr>
            <a:endParaRPr dirty="0">
              <a:solidFill>
                <a:srgbClr val="003B4F"/>
              </a:solidFill>
              <a:latin typeface="Courier"/>
            </a:endParaRP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2</a:t>
            </a:r>
            <a:r>
              <a:rPr dirty="0">
                <a:solidFill>
                  <a:srgbClr val="003B4F"/>
                </a:solidFill>
                <a:latin typeface="Courier"/>
              </a:rPr>
              <a:t>, </a:t>
            </a:r>
            <a:r>
              <a:rPr dirty="0">
                <a:solidFill>
                  <a:srgbClr val="AD0000"/>
                </a:solidFill>
                <a:latin typeface="Courier"/>
              </a:rPr>
              <a:t>8</a:t>
            </a:r>
            <a:r>
              <a:rPr dirty="0">
                <a:solidFill>
                  <a:srgbClr val="003B4F"/>
                </a:solidFill>
                <a:latin typeface="Courier"/>
              </a:rPr>
              <a:t>)</a:t>
            </a:r>
          </a:p>
          <a:p>
            <a:pPr lvl="0" indent="0">
              <a:buNone/>
            </a:pPr>
            <a:r>
              <a:rPr dirty="0">
                <a:latin typeface="Courier"/>
              </a:rPr>
              <a:t>[1] "The mean of 2 and 8 is 5"</a:t>
            </a:r>
          </a:p>
        </p:txBody>
      </p:sp>
    </p:spTree>
    <p:extLst>
      <p:ext uri="{BB962C8B-B14F-4D97-AF65-F5344CB8AC3E}">
        <p14:creationId xmlns:p14="http://schemas.microsoft.com/office/powerpoint/2010/main" val="283500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Functions</a:t>
            </a:r>
          </a:p>
        </p:txBody>
      </p:sp>
      <p:sp>
        <p:nvSpPr>
          <p:cNvPr id="3" name="Content Placeholder 2"/>
          <p:cNvSpPr>
            <a:spLocks noGrp="1"/>
          </p:cNvSpPr>
          <p:nvPr>
            <p:ph idx="1" hasCustomPrompt="1"/>
          </p:nvPr>
        </p:nvSpPr>
        <p:spPr/>
        <p:txBody>
          <a:bodyPr/>
          <a:lstStyle/>
          <a:p>
            <a:pPr marL="0" lvl="0" indent="0">
              <a:buNone/>
            </a:pPr>
            <a:r>
              <a:rPr dirty="0"/>
              <a:t>Example:</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2</a:t>
            </a:r>
            <a:r>
              <a:rPr dirty="0">
                <a:solidFill>
                  <a:srgbClr val="003B4F"/>
                </a:solidFill>
                <a:latin typeface="Courier"/>
              </a:rPr>
              <a:t>, </a:t>
            </a:r>
            <a:r>
              <a:rPr dirty="0">
                <a:solidFill>
                  <a:srgbClr val="AD0000"/>
                </a:solidFill>
                <a:latin typeface="Courier"/>
              </a:rPr>
              <a:t>8</a:t>
            </a:r>
            <a:r>
              <a:rPr dirty="0">
                <a:solidFill>
                  <a:srgbClr val="003B4F"/>
                </a:solidFill>
                <a:latin typeface="Courier"/>
              </a:rPr>
              <a:t>)</a:t>
            </a:r>
          </a:p>
          <a:p>
            <a:pPr lvl="0" indent="0">
              <a:buNone/>
            </a:pPr>
            <a:r>
              <a:rPr dirty="0">
                <a:latin typeface="Courier"/>
              </a:rPr>
              <a:t>[1] "The mean of 2 and 8 is 5"</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12</a:t>
            </a:fld>
            <a:endParaRPr lang="en-US" dirty="0"/>
          </a:p>
        </p:txBody>
      </p:sp>
    </p:spTree>
    <p:extLst>
      <p:ext uri="{BB962C8B-B14F-4D97-AF65-F5344CB8AC3E}">
        <p14:creationId xmlns:p14="http://schemas.microsoft.com/office/powerpoint/2010/main" val="1117937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Functions</a:t>
            </a:r>
          </a:p>
        </p:txBody>
      </p:sp>
      <p:sp>
        <p:nvSpPr>
          <p:cNvPr id="3" name="Content Placeholder 2"/>
          <p:cNvSpPr>
            <a:spLocks noGrp="1"/>
          </p:cNvSpPr>
          <p:nvPr>
            <p:ph idx="1" hasCustomPrompt="1"/>
          </p:nvPr>
        </p:nvSpPr>
        <p:spPr/>
        <p:txBody>
          <a:bodyPr/>
          <a:lstStyle/>
          <a:p>
            <a:pPr marL="0" lvl="0" indent="0">
              <a:buNone/>
            </a:pPr>
            <a:r>
              <a:rPr dirty="0"/>
              <a:t>Example:</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2</a:t>
            </a:r>
            <a:r>
              <a:rPr dirty="0">
                <a:solidFill>
                  <a:srgbClr val="003B4F"/>
                </a:solidFill>
                <a:latin typeface="Courier"/>
              </a:rPr>
              <a:t>, </a:t>
            </a:r>
            <a:r>
              <a:rPr dirty="0">
                <a:solidFill>
                  <a:srgbClr val="AD0000"/>
                </a:solidFill>
                <a:latin typeface="Courier"/>
              </a:rPr>
              <a:t>8</a:t>
            </a:r>
            <a:r>
              <a:rPr dirty="0">
                <a:solidFill>
                  <a:srgbClr val="003B4F"/>
                </a:solidFill>
                <a:latin typeface="Courier"/>
              </a:rPr>
              <a:t>)</a:t>
            </a:r>
          </a:p>
          <a:p>
            <a:pPr lvl="0" indent="0">
              <a:buNone/>
            </a:pPr>
            <a:r>
              <a:rPr dirty="0">
                <a:latin typeface="Courier"/>
              </a:rPr>
              <a:t>[1] "The mean of 2 and 8 is 5"</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7</a:t>
            </a:r>
            <a:r>
              <a:rPr dirty="0">
                <a:solidFill>
                  <a:srgbClr val="003B4F"/>
                </a:solidFill>
                <a:latin typeface="Courier"/>
              </a:rPr>
              <a:t>, </a:t>
            </a:r>
            <a:r>
              <a:rPr dirty="0">
                <a:solidFill>
                  <a:srgbClr val="AD0000"/>
                </a:solidFill>
                <a:latin typeface="Courier"/>
              </a:rPr>
              <a:t>9</a:t>
            </a:r>
            <a:r>
              <a:rPr dirty="0">
                <a:solidFill>
                  <a:srgbClr val="003B4F"/>
                </a:solidFill>
                <a:latin typeface="Courier"/>
              </a:rPr>
              <a:t>)</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13</a:t>
            </a:fld>
            <a:endParaRPr lang="en-US" dirty="0"/>
          </a:p>
        </p:txBody>
      </p:sp>
    </p:spTree>
    <p:extLst>
      <p:ext uri="{BB962C8B-B14F-4D97-AF65-F5344CB8AC3E}">
        <p14:creationId xmlns:p14="http://schemas.microsoft.com/office/powerpoint/2010/main" val="3462044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Functions</a:t>
            </a:r>
          </a:p>
        </p:txBody>
      </p:sp>
      <p:sp>
        <p:nvSpPr>
          <p:cNvPr id="3" name="Content Placeholder 2"/>
          <p:cNvSpPr>
            <a:spLocks noGrp="1"/>
          </p:cNvSpPr>
          <p:nvPr>
            <p:ph idx="1" hasCustomPrompt="1"/>
          </p:nvPr>
        </p:nvSpPr>
        <p:spPr/>
        <p:txBody>
          <a:bodyPr/>
          <a:lstStyle/>
          <a:p>
            <a:pPr marL="0" lvl="0" indent="0">
              <a:buNone/>
            </a:pPr>
            <a:r>
              <a:rPr dirty="0"/>
              <a:t>Example:</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2</a:t>
            </a:r>
            <a:r>
              <a:rPr dirty="0">
                <a:solidFill>
                  <a:srgbClr val="003B4F"/>
                </a:solidFill>
                <a:latin typeface="Courier"/>
              </a:rPr>
              <a:t>, </a:t>
            </a:r>
            <a:r>
              <a:rPr dirty="0">
                <a:solidFill>
                  <a:srgbClr val="AD0000"/>
                </a:solidFill>
                <a:latin typeface="Courier"/>
              </a:rPr>
              <a:t>8</a:t>
            </a:r>
            <a:r>
              <a:rPr dirty="0">
                <a:solidFill>
                  <a:srgbClr val="003B4F"/>
                </a:solidFill>
                <a:latin typeface="Courier"/>
              </a:rPr>
              <a:t>)</a:t>
            </a:r>
          </a:p>
          <a:p>
            <a:pPr lvl="0" indent="0">
              <a:buNone/>
            </a:pPr>
            <a:r>
              <a:rPr dirty="0">
                <a:latin typeface="Courier"/>
              </a:rPr>
              <a:t>[1] "The mean of 2 and 8 is 5"</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7</a:t>
            </a:r>
            <a:r>
              <a:rPr dirty="0">
                <a:solidFill>
                  <a:srgbClr val="003B4F"/>
                </a:solidFill>
                <a:latin typeface="Courier"/>
              </a:rPr>
              <a:t>, </a:t>
            </a:r>
            <a:r>
              <a:rPr dirty="0">
                <a:solidFill>
                  <a:srgbClr val="AD0000"/>
                </a:solidFill>
                <a:latin typeface="Courier"/>
              </a:rPr>
              <a:t>9</a:t>
            </a:r>
            <a:r>
              <a:rPr dirty="0">
                <a:solidFill>
                  <a:srgbClr val="003B4F"/>
                </a:solidFill>
                <a:latin typeface="Courier"/>
              </a:rPr>
              <a:t>)</a:t>
            </a:r>
          </a:p>
          <a:p>
            <a:pPr lvl="0" indent="0">
              <a:buNone/>
            </a:pPr>
            <a:r>
              <a:rPr dirty="0">
                <a:latin typeface="Courier"/>
              </a:rPr>
              <a:t>[1] "The mean of 7 and 9 is 8"</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14</a:t>
            </a:fld>
            <a:endParaRPr lang="en-US" dirty="0"/>
          </a:p>
        </p:txBody>
      </p:sp>
    </p:spTree>
    <p:extLst>
      <p:ext uri="{BB962C8B-B14F-4D97-AF65-F5344CB8AC3E}">
        <p14:creationId xmlns:p14="http://schemas.microsoft.com/office/powerpoint/2010/main" val="1567871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Functions</a:t>
            </a:r>
          </a:p>
        </p:txBody>
      </p:sp>
      <p:sp>
        <p:nvSpPr>
          <p:cNvPr id="3" name="Content Placeholder 2"/>
          <p:cNvSpPr>
            <a:spLocks noGrp="1"/>
          </p:cNvSpPr>
          <p:nvPr>
            <p:ph idx="1" hasCustomPrompt="1"/>
          </p:nvPr>
        </p:nvSpPr>
        <p:spPr/>
        <p:txBody>
          <a:bodyPr/>
          <a:lstStyle/>
          <a:p>
            <a:pPr marL="0" lvl="0" indent="0">
              <a:buNone/>
            </a:pPr>
            <a:r>
              <a:rPr dirty="0"/>
              <a:t>Example:</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2</a:t>
            </a:r>
            <a:r>
              <a:rPr dirty="0">
                <a:solidFill>
                  <a:srgbClr val="003B4F"/>
                </a:solidFill>
                <a:latin typeface="Courier"/>
              </a:rPr>
              <a:t>, </a:t>
            </a:r>
            <a:r>
              <a:rPr dirty="0">
                <a:solidFill>
                  <a:srgbClr val="AD0000"/>
                </a:solidFill>
                <a:latin typeface="Courier"/>
              </a:rPr>
              <a:t>8</a:t>
            </a:r>
            <a:r>
              <a:rPr dirty="0">
                <a:solidFill>
                  <a:srgbClr val="003B4F"/>
                </a:solidFill>
                <a:latin typeface="Courier"/>
              </a:rPr>
              <a:t>)</a:t>
            </a:r>
          </a:p>
          <a:p>
            <a:pPr lvl="0" indent="0">
              <a:buNone/>
            </a:pPr>
            <a:r>
              <a:rPr dirty="0">
                <a:latin typeface="Courier"/>
              </a:rPr>
              <a:t>[1] "The mean of 2 and 8 is 5"</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7</a:t>
            </a:r>
            <a:r>
              <a:rPr dirty="0">
                <a:solidFill>
                  <a:srgbClr val="003B4F"/>
                </a:solidFill>
                <a:latin typeface="Courier"/>
              </a:rPr>
              <a:t>, </a:t>
            </a:r>
            <a:r>
              <a:rPr dirty="0">
                <a:solidFill>
                  <a:srgbClr val="AD0000"/>
                </a:solidFill>
                <a:latin typeface="Courier"/>
              </a:rPr>
              <a:t>9</a:t>
            </a:r>
            <a:r>
              <a:rPr dirty="0">
                <a:solidFill>
                  <a:srgbClr val="003B4F"/>
                </a:solidFill>
                <a:latin typeface="Courier"/>
              </a:rPr>
              <a:t>)</a:t>
            </a:r>
          </a:p>
          <a:p>
            <a:pPr lvl="0" indent="0">
              <a:buNone/>
            </a:pPr>
            <a:r>
              <a:rPr dirty="0">
                <a:latin typeface="Courier"/>
              </a:rPr>
              <a:t>[1] "The mean of 7 and 9 is 8"</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461325</a:t>
            </a:r>
            <a:r>
              <a:rPr dirty="0">
                <a:solidFill>
                  <a:srgbClr val="003B4F"/>
                </a:solidFill>
                <a:latin typeface="Courier"/>
              </a:rPr>
              <a:t>, </a:t>
            </a:r>
            <a:r>
              <a:rPr dirty="0">
                <a:solidFill>
                  <a:srgbClr val="AD0000"/>
                </a:solidFill>
                <a:latin typeface="Courier"/>
              </a:rPr>
              <a:t>7849545</a:t>
            </a:r>
            <a:r>
              <a:rPr dirty="0">
                <a:solidFill>
                  <a:srgbClr val="003B4F"/>
                </a:solidFill>
                <a:latin typeface="Courier"/>
              </a:rPr>
              <a:t>)</a:t>
            </a:r>
          </a:p>
          <a:p>
            <a:pPr lvl="0" indent="0">
              <a:buNone/>
            </a:pPr>
            <a:endParaRPr dirty="0">
              <a:latin typeface="Courier"/>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15</a:t>
            </a:fld>
            <a:endParaRPr lang="en-US" dirty="0"/>
          </a:p>
        </p:txBody>
      </p:sp>
    </p:spTree>
    <p:extLst>
      <p:ext uri="{BB962C8B-B14F-4D97-AF65-F5344CB8AC3E}">
        <p14:creationId xmlns:p14="http://schemas.microsoft.com/office/powerpoint/2010/main" val="176645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Functions</a:t>
            </a:r>
          </a:p>
        </p:txBody>
      </p:sp>
      <p:sp>
        <p:nvSpPr>
          <p:cNvPr id="3" name="Content Placeholder 2"/>
          <p:cNvSpPr>
            <a:spLocks noGrp="1"/>
          </p:cNvSpPr>
          <p:nvPr>
            <p:ph idx="1" hasCustomPrompt="1"/>
          </p:nvPr>
        </p:nvSpPr>
        <p:spPr/>
        <p:txBody>
          <a:bodyPr/>
          <a:lstStyle/>
          <a:p>
            <a:pPr marL="0" lvl="0" indent="0">
              <a:buNone/>
            </a:pPr>
            <a:r>
              <a:rPr dirty="0"/>
              <a:t>Example:</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2</a:t>
            </a:r>
            <a:r>
              <a:rPr dirty="0">
                <a:solidFill>
                  <a:srgbClr val="003B4F"/>
                </a:solidFill>
                <a:latin typeface="Courier"/>
              </a:rPr>
              <a:t>, </a:t>
            </a:r>
            <a:r>
              <a:rPr dirty="0">
                <a:solidFill>
                  <a:srgbClr val="AD0000"/>
                </a:solidFill>
                <a:latin typeface="Courier"/>
              </a:rPr>
              <a:t>8</a:t>
            </a:r>
            <a:r>
              <a:rPr dirty="0">
                <a:solidFill>
                  <a:srgbClr val="003B4F"/>
                </a:solidFill>
                <a:latin typeface="Courier"/>
              </a:rPr>
              <a:t>)</a:t>
            </a:r>
          </a:p>
          <a:p>
            <a:pPr lvl="0" indent="0">
              <a:buNone/>
            </a:pPr>
            <a:r>
              <a:rPr dirty="0">
                <a:latin typeface="Courier"/>
              </a:rPr>
              <a:t>[1] "The mean of 2 and 8 is 5"</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7</a:t>
            </a:r>
            <a:r>
              <a:rPr dirty="0">
                <a:solidFill>
                  <a:srgbClr val="003B4F"/>
                </a:solidFill>
                <a:latin typeface="Courier"/>
              </a:rPr>
              <a:t>, </a:t>
            </a:r>
            <a:r>
              <a:rPr dirty="0">
                <a:solidFill>
                  <a:srgbClr val="AD0000"/>
                </a:solidFill>
                <a:latin typeface="Courier"/>
              </a:rPr>
              <a:t>9</a:t>
            </a:r>
            <a:r>
              <a:rPr dirty="0">
                <a:solidFill>
                  <a:srgbClr val="003B4F"/>
                </a:solidFill>
                <a:latin typeface="Courier"/>
              </a:rPr>
              <a:t>)</a:t>
            </a:r>
          </a:p>
          <a:p>
            <a:pPr lvl="0" indent="0">
              <a:buNone/>
            </a:pPr>
            <a:r>
              <a:rPr dirty="0">
                <a:latin typeface="Courier"/>
              </a:rPr>
              <a:t>[1] "The mean of 7 and 9 is 8"</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461325</a:t>
            </a:r>
            <a:r>
              <a:rPr dirty="0">
                <a:solidFill>
                  <a:srgbClr val="003B4F"/>
                </a:solidFill>
                <a:latin typeface="Courier"/>
              </a:rPr>
              <a:t>, </a:t>
            </a:r>
            <a:r>
              <a:rPr dirty="0">
                <a:solidFill>
                  <a:srgbClr val="AD0000"/>
                </a:solidFill>
                <a:latin typeface="Courier"/>
              </a:rPr>
              <a:t>7849545</a:t>
            </a:r>
            <a:r>
              <a:rPr dirty="0">
                <a:solidFill>
                  <a:srgbClr val="003B4F"/>
                </a:solidFill>
                <a:latin typeface="Courier"/>
              </a:rPr>
              <a:t>)</a:t>
            </a:r>
          </a:p>
          <a:p>
            <a:pPr lvl="0" indent="0">
              <a:buNone/>
            </a:pPr>
            <a:r>
              <a:rPr dirty="0">
                <a:latin typeface="Courier"/>
              </a:rPr>
              <a:t>[1] "The mean of 461325 and 7849545 is 4155435"</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16</a:t>
            </a:fld>
            <a:endParaRPr lang="en-US" dirty="0"/>
          </a:p>
        </p:txBody>
      </p:sp>
    </p:spTree>
    <p:extLst>
      <p:ext uri="{BB962C8B-B14F-4D97-AF65-F5344CB8AC3E}">
        <p14:creationId xmlns:p14="http://schemas.microsoft.com/office/powerpoint/2010/main" val="229614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Functions</a:t>
            </a:r>
          </a:p>
        </p:txBody>
      </p:sp>
      <p:sp>
        <p:nvSpPr>
          <p:cNvPr id="3" name="Content Placeholder 2"/>
          <p:cNvSpPr>
            <a:spLocks noGrp="1"/>
          </p:cNvSpPr>
          <p:nvPr>
            <p:ph idx="1" hasCustomPrompt="1"/>
          </p:nvPr>
        </p:nvSpPr>
        <p:spPr/>
        <p:txBody>
          <a:bodyPr/>
          <a:lstStyle/>
          <a:p>
            <a:pPr marL="0" lvl="0" indent="0">
              <a:buNone/>
            </a:pPr>
            <a:r>
              <a:rPr dirty="0"/>
              <a:t>Example:</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2</a:t>
            </a:r>
            <a:r>
              <a:rPr dirty="0">
                <a:solidFill>
                  <a:srgbClr val="003B4F"/>
                </a:solidFill>
                <a:latin typeface="Courier"/>
              </a:rPr>
              <a:t>, </a:t>
            </a:r>
            <a:r>
              <a:rPr dirty="0">
                <a:solidFill>
                  <a:srgbClr val="AD0000"/>
                </a:solidFill>
                <a:latin typeface="Courier"/>
              </a:rPr>
              <a:t>8</a:t>
            </a:r>
            <a:r>
              <a:rPr dirty="0">
                <a:solidFill>
                  <a:srgbClr val="003B4F"/>
                </a:solidFill>
                <a:latin typeface="Courier"/>
              </a:rPr>
              <a:t>)</a:t>
            </a:r>
          </a:p>
          <a:p>
            <a:pPr lvl="0" indent="0">
              <a:buNone/>
            </a:pPr>
            <a:r>
              <a:rPr dirty="0">
                <a:latin typeface="Courier"/>
              </a:rPr>
              <a:t>[1] "The mean of 2 and 8 is 5"</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7</a:t>
            </a:r>
            <a:r>
              <a:rPr dirty="0">
                <a:solidFill>
                  <a:srgbClr val="003B4F"/>
                </a:solidFill>
                <a:latin typeface="Courier"/>
              </a:rPr>
              <a:t>, </a:t>
            </a:r>
            <a:r>
              <a:rPr dirty="0">
                <a:solidFill>
                  <a:srgbClr val="AD0000"/>
                </a:solidFill>
                <a:latin typeface="Courier"/>
              </a:rPr>
              <a:t>9</a:t>
            </a:r>
            <a:r>
              <a:rPr dirty="0">
                <a:solidFill>
                  <a:srgbClr val="003B4F"/>
                </a:solidFill>
                <a:latin typeface="Courier"/>
              </a:rPr>
              <a:t>)</a:t>
            </a:r>
          </a:p>
          <a:p>
            <a:pPr lvl="0" indent="0">
              <a:buNone/>
            </a:pPr>
            <a:r>
              <a:rPr dirty="0">
                <a:latin typeface="Courier"/>
              </a:rPr>
              <a:t>[1] "The mean of 7 and 9 is 8"</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461325</a:t>
            </a:r>
            <a:r>
              <a:rPr dirty="0">
                <a:solidFill>
                  <a:srgbClr val="003B4F"/>
                </a:solidFill>
                <a:latin typeface="Courier"/>
              </a:rPr>
              <a:t>, </a:t>
            </a:r>
            <a:r>
              <a:rPr dirty="0">
                <a:solidFill>
                  <a:srgbClr val="AD0000"/>
                </a:solidFill>
                <a:latin typeface="Courier"/>
              </a:rPr>
              <a:t>7849545</a:t>
            </a:r>
            <a:r>
              <a:rPr dirty="0">
                <a:solidFill>
                  <a:srgbClr val="003B4F"/>
                </a:solidFill>
                <a:latin typeface="Courier"/>
              </a:rPr>
              <a:t>)</a:t>
            </a:r>
          </a:p>
          <a:p>
            <a:pPr lvl="0" indent="0">
              <a:buNone/>
            </a:pPr>
            <a:r>
              <a:rPr dirty="0">
                <a:latin typeface="Courier"/>
              </a:rPr>
              <a:t>[1] "The mean of 461325 and 7849545 is 4155435"</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1</a:t>
            </a:r>
            <a:r>
              <a:rPr dirty="0">
                <a:solidFill>
                  <a:srgbClr val="003B4F"/>
                </a:solidFill>
                <a:latin typeface="Courier"/>
              </a:rPr>
              <a:t>, </a:t>
            </a:r>
            <a:r>
              <a:rPr dirty="0">
                <a:solidFill>
                  <a:srgbClr val="AD0000"/>
                </a:solidFill>
                <a:latin typeface="Courier"/>
              </a:rPr>
              <a:t>2</a:t>
            </a:r>
            <a:r>
              <a:rPr dirty="0">
                <a:solidFill>
                  <a:srgbClr val="003B4F"/>
                </a:solidFill>
                <a:latin typeface="Courier"/>
              </a:rPr>
              <a:t>, </a:t>
            </a:r>
            <a:r>
              <a:rPr dirty="0">
                <a:solidFill>
                  <a:srgbClr val="AD0000"/>
                </a:solidFill>
                <a:latin typeface="Courier"/>
              </a:rPr>
              <a:t>3</a:t>
            </a:r>
            <a:r>
              <a:rPr dirty="0">
                <a:solidFill>
                  <a:srgbClr val="003B4F"/>
                </a:solidFill>
                <a:latin typeface="Courier"/>
              </a:rPr>
              <a:t>)</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17</a:t>
            </a:fld>
            <a:endParaRPr lang="en-US" dirty="0"/>
          </a:p>
        </p:txBody>
      </p:sp>
    </p:spTree>
    <p:extLst>
      <p:ext uri="{BB962C8B-B14F-4D97-AF65-F5344CB8AC3E}">
        <p14:creationId xmlns:p14="http://schemas.microsoft.com/office/powerpoint/2010/main" val="1749488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Functions</a:t>
            </a:r>
          </a:p>
        </p:txBody>
      </p:sp>
      <p:sp>
        <p:nvSpPr>
          <p:cNvPr id="3" name="Content Placeholder 2"/>
          <p:cNvSpPr>
            <a:spLocks noGrp="1"/>
          </p:cNvSpPr>
          <p:nvPr>
            <p:ph idx="1" hasCustomPrompt="1"/>
          </p:nvPr>
        </p:nvSpPr>
        <p:spPr/>
        <p:txBody>
          <a:bodyPr/>
          <a:lstStyle/>
          <a:p>
            <a:pPr marL="0" lvl="0" indent="0">
              <a:buNone/>
            </a:pPr>
            <a:r>
              <a:rPr dirty="0"/>
              <a:t>Example:</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2</a:t>
            </a:r>
            <a:r>
              <a:rPr dirty="0">
                <a:solidFill>
                  <a:srgbClr val="003B4F"/>
                </a:solidFill>
                <a:latin typeface="Courier"/>
              </a:rPr>
              <a:t>, </a:t>
            </a:r>
            <a:r>
              <a:rPr dirty="0">
                <a:solidFill>
                  <a:srgbClr val="AD0000"/>
                </a:solidFill>
                <a:latin typeface="Courier"/>
              </a:rPr>
              <a:t>8</a:t>
            </a:r>
            <a:r>
              <a:rPr dirty="0">
                <a:solidFill>
                  <a:srgbClr val="003B4F"/>
                </a:solidFill>
                <a:latin typeface="Courier"/>
              </a:rPr>
              <a:t>)</a:t>
            </a:r>
          </a:p>
          <a:p>
            <a:pPr lvl="0" indent="0">
              <a:buNone/>
            </a:pPr>
            <a:r>
              <a:rPr dirty="0">
                <a:latin typeface="Courier"/>
              </a:rPr>
              <a:t>[1] "The mean of 2 and 8 is 5"</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7</a:t>
            </a:r>
            <a:r>
              <a:rPr dirty="0">
                <a:solidFill>
                  <a:srgbClr val="003B4F"/>
                </a:solidFill>
                <a:latin typeface="Courier"/>
              </a:rPr>
              <a:t>, </a:t>
            </a:r>
            <a:r>
              <a:rPr dirty="0">
                <a:solidFill>
                  <a:srgbClr val="AD0000"/>
                </a:solidFill>
                <a:latin typeface="Courier"/>
              </a:rPr>
              <a:t>9</a:t>
            </a:r>
            <a:r>
              <a:rPr dirty="0">
                <a:solidFill>
                  <a:srgbClr val="003B4F"/>
                </a:solidFill>
                <a:latin typeface="Courier"/>
              </a:rPr>
              <a:t>)</a:t>
            </a:r>
          </a:p>
          <a:p>
            <a:pPr lvl="0" indent="0">
              <a:buNone/>
            </a:pPr>
            <a:r>
              <a:rPr dirty="0">
                <a:latin typeface="Courier"/>
              </a:rPr>
              <a:t>[1] "The mean of 7 and 9 is 8"</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461325</a:t>
            </a:r>
            <a:r>
              <a:rPr dirty="0">
                <a:solidFill>
                  <a:srgbClr val="003B4F"/>
                </a:solidFill>
                <a:latin typeface="Courier"/>
              </a:rPr>
              <a:t>, </a:t>
            </a:r>
            <a:r>
              <a:rPr dirty="0">
                <a:solidFill>
                  <a:srgbClr val="AD0000"/>
                </a:solidFill>
                <a:latin typeface="Courier"/>
              </a:rPr>
              <a:t>7849545</a:t>
            </a:r>
            <a:r>
              <a:rPr dirty="0">
                <a:solidFill>
                  <a:srgbClr val="003B4F"/>
                </a:solidFill>
                <a:latin typeface="Courier"/>
              </a:rPr>
              <a:t>)</a:t>
            </a:r>
          </a:p>
          <a:p>
            <a:pPr lvl="0" indent="0">
              <a:buNone/>
            </a:pPr>
            <a:r>
              <a:rPr dirty="0">
                <a:latin typeface="Courier"/>
              </a:rPr>
              <a:t>[1] "The mean of 461325 and 7849545 is 4155435"</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1</a:t>
            </a:r>
            <a:r>
              <a:rPr dirty="0">
                <a:solidFill>
                  <a:srgbClr val="003B4F"/>
                </a:solidFill>
                <a:latin typeface="Courier"/>
              </a:rPr>
              <a:t>, </a:t>
            </a:r>
            <a:r>
              <a:rPr dirty="0">
                <a:solidFill>
                  <a:srgbClr val="AD0000"/>
                </a:solidFill>
                <a:latin typeface="Courier"/>
              </a:rPr>
              <a:t>2</a:t>
            </a:r>
            <a:r>
              <a:rPr dirty="0">
                <a:solidFill>
                  <a:srgbClr val="003B4F"/>
                </a:solidFill>
                <a:latin typeface="Courier"/>
              </a:rPr>
              <a:t>, </a:t>
            </a:r>
            <a:r>
              <a:rPr dirty="0">
                <a:solidFill>
                  <a:srgbClr val="AD0000"/>
                </a:solidFill>
                <a:latin typeface="Courier"/>
              </a:rPr>
              <a:t>3</a:t>
            </a:r>
            <a:r>
              <a:rPr dirty="0">
                <a:solidFill>
                  <a:srgbClr val="003B4F"/>
                </a:solidFill>
                <a:latin typeface="Courier"/>
              </a:rPr>
              <a:t>)</a:t>
            </a:r>
          </a:p>
          <a:p>
            <a:pPr lvl="0" indent="0">
              <a:buNone/>
            </a:pPr>
            <a:r>
              <a:rPr dirty="0">
                <a:latin typeface="Courier"/>
              </a:rPr>
              <a:t>Error in </a:t>
            </a:r>
            <a:r>
              <a:rPr dirty="0" err="1">
                <a:latin typeface="Courier"/>
              </a:rPr>
              <a:t>Chris_s_mean</a:t>
            </a:r>
            <a:r>
              <a:rPr dirty="0">
                <a:latin typeface="Courier"/>
              </a:rPr>
              <a:t>(1, 2, 3): unused argument (3)</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18</a:t>
            </a:fld>
            <a:endParaRPr lang="en-US" dirty="0"/>
          </a:p>
        </p:txBody>
      </p:sp>
    </p:spTree>
    <p:extLst>
      <p:ext uri="{BB962C8B-B14F-4D97-AF65-F5344CB8AC3E}">
        <p14:creationId xmlns:p14="http://schemas.microsoft.com/office/powerpoint/2010/main" val="3091865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Functions</a:t>
            </a:r>
          </a:p>
        </p:txBody>
      </p:sp>
      <p:sp>
        <p:nvSpPr>
          <p:cNvPr id="3" name="Content Placeholder 2"/>
          <p:cNvSpPr>
            <a:spLocks noGrp="1"/>
          </p:cNvSpPr>
          <p:nvPr>
            <p:ph idx="1" hasCustomPrompt="1"/>
          </p:nvPr>
        </p:nvSpPr>
        <p:spPr/>
        <p:txBody>
          <a:bodyPr>
            <a:normAutofit/>
          </a:bodyPr>
          <a:lstStyle/>
          <a:p>
            <a:pPr marL="0" lvl="0" indent="0">
              <a:buNone/>
            </a:pPr>
            <a:r>
              <a:rPr dirty="0"/>
              <a:t>What if we want more?</a:t>
            </a:r>
          </a:p>
          <a:p>
            <a:pPr lvl="0" indent="0">
              <a:buNone/>
            </a:pPr>
            <a:r>
              <a:rPr dirty="0" err="1">
                <a:solidFill>
                  <a:srgbClr val="003B4F"/>
                </a:solidFill>
                <a:latin typeface="Courier"/>
              </a:rPr>
              <a:t>Chris_s_mean</a:t>
            </a:r>
            <a:r>
              <a:rPr dirty="0">
                <a:solidFill>
                  <a:srgbClr val="003B4F"/>
                </a:solidFill>
                <a:latin typeface="Courier"/>
              </a:rPr>
              <a:t> &lt;- function(...) {</a:t>
            </a:r>
            <a:br>
              <a:rPr dirty="0"/>
            </a:br>
            <a:r>
              <a:rPr dirty="0">
                <a:solidFill>
                  <a:srgbClr val="003B4F"/>
                </a:solidFill>
                <a:latin typeface="Courier"/>
              </a:rPr>
              <a:t>  numbers &lt;- </a:t>
            </a:r>
            <a:r>
              <a:rPr dirty="0">
                <a:solidFill>
                  <a:srgbClr val="4758AB"/>
                </a:solidFill>
                <a:latin typeface="Courier"/>
              </a:rPr>
              <a:t>c</a:t>
            </a:r>
            <a:r>
              <a:rPr dirty="0">
                <a:solidFill>
                  <a:srgbClr val="003B4F"/>
                </a:solidFill>
                <a:latin typeface="Courier"/>
              </a:rPr>
              <a:t>(...)</a:t>
            </a:r>
            <a:br>
              <a:rPr dirty="0"/>
            </a:b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 &lt;- </a:t>
            </a:r>
            <a:r>
              <a:rPr dirty="0">
                <a:solidFill>
                  <a:srgbClr val="4758AB"/>
                </a:solidFill>
                <a:latin typeface="Courier"/>
              </a:rPr>
              <a:t>mean</a:t>
            </a:r>
            <a:r>
              <a:rPr dirty="0">
                <a:solidFill>
                  <a:srgbClr val="003B4F"/>
                </a:solidFill>
                <a:latin typeface="Courier"/>
              </a:rPr>
              <a:t>(numbers)</a:t>
            </a:r>
            <a:br>
              <a:rPr dirty="0"/>
            </a:br>
            <a:r>
              <a:rPr dirty="0">
                <a:solidFill>
                  <a:srgbClr val="003B4F"/>
                </a:solidFill>
                <a:latin typeface="Courier"/>
              </a:rPr>
              <a:t>  </a:t>
            </a:r>
            <a:r>
              <a:rPr dirty="0">
                <a:solidFill>
                  <a:srgbClr val="4758AB"/>
                </a:solidFill>
                <a:latin typeface="Courier"/>
              </a:rPr>
              <a:t>print</a:t>
            </a:r>
            <a:r>
              <a:rPr dirty="0">
                <a:solidFill>
                  <a:srgbClr val="003B4F"/>
                </a:solidFill>
                <a:latin typeface="Courier"/>
              </a:rPr>
              <a:t>(</a:t>
            </a:r>
            <a:r>
              <a:rPr dirty="0" err="1">
                <a:solidFill>
                  <a:srgbClr val="4758AB"/>
                </a:solidFill>
                <a:latin typeface="Courier"/>
              </a:rPr>
              <a:t>ifelse</a:t>
            </a:r>
            <a:r>
              <a:rPr dirty="0">
                <a:solidFill>
                  <a:srgbClr val="003B4F"/>
                </a:solidFill>
                <a:latin typeface="Courier"/>
              </a:rPr>
              <a:t>(</a:t>
            </a:r>
            <a:r>
              <a:rPr dirty="0">
                <a:solidFill>
                  <a:srgbClr val="4758AB"/>
                </a:solidFill>
                <a:latin typeface="Courier"/>
              </a:rPr>
              <a:t>length</a:t>
            </a:r>
            <a:r>
              <a:rPr dirty="0">
                <a:solidFill>
                  <a:srgbClr val="003B4F"/>
                </a:solidFill>
                <a:latin typeface="Courier"/>
              </a:rPr>
              <a:t>(numbers) </a:t>
            </a:r>
            <a:r>
              <a:rPr dirty="0">
                <a:solidFill>
                  <a:srgbClr val="5E5E5E"/>
                </a:solidFill>
                <a:latin typeface="Courier"/>
              </a:rPr>
              <a:t>&gt;</a:t>
            </a:r>
            <a:r>
              <a:rPr dirty="0">
                <a:solidFill>
                  <a:srgbClr val="003B4F"/>
                </a:solidFill>
                <a:latin typeface="Courier"/>
              </a:rPr>
              <a:t> </a:t>
            </a:r>
            <a:r>
              <a:rPr dirty="0">
                <a:solidFill>
                  <a:srgbClr val="AD0000"/>
                </a:solidFill>
                <a:latin typeface="Courier"/>
              </a:rPr>
              <a:t>2</a:t>
            </a:r>
            <a:r>
              <a:rPr dirty="0">
                <a:solidFill>
                  <a:srgbClr val="003B4F"/>
                </a:solidFill>
                <a:latin typeface="Courier"/>
              </a:rPr>
              <a:t>, </a:t>
            </a:r>
            <a:br>
              <a:rPr dirty="0"/>
            </a:br>
            <a:r>
              <a:rPr dirty="0">
                <a:solidFill>
                  <a:srgbClr val="003B4F"/>
                </a:solidFill>
                <a:latin typeface="Courier"/>
              </a:rPr>
              <a:t>         </a:t>
            </a:r>
            <a:r>
              <a:rPr dirty="0">
                <a:solidFill>
                  <a:srgbClr val="4758AB"/>
                </a:solidFill>
                <a:latin typeface="Courier"/>
              </a:rPr>
              <a:t>paste</a:t>
            </a:r>
            <a:r>
              <a:rPr dirty="0">
                <a:solidFill>
                  <a:srgbClr val="003B4F"/>
                </a:solidFill>
                <a:latin typeface="Courier"/>
              </a:rPr>
              <a:t>(</a:t>
            </a:r>
            <a:r>
              <a:rPr dirty="0">
                <a:solidFill>
                  <a:srgbClr val="20794D"/>
                </a:solidFill>
                <a:latin typeface="Courier"/>
              </a:rPr>
              <a:t>"The mean of the numbers is"</a:t>
            </a: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a:t>
            </a:r>
            <a:br>
              <a:rPr dirty="0"/>
            </a:br>
            <a:r>
              <a:rPr dirty="0">
                <a:solidFill>
                  <a:srgbClr val="003B4F"/>
                </a:solidFill>
                <a:latin typeface="Courier"/>
              </a:rPr>
              <a:t>         </a:t>
            </a:r>
            <a:r>
              <a:rPr dirty="0">
                <a:solidFill>
                  <a:srgbClr val="4758AB"/>
                </a:solidFill>
                <a:latin typeface="Courier"/>
              </a:rPr>
              <a:t>paste</a:t>
            </a:r>
            <a:r>
              <a:rPr dirty="0">
                <a:solidFill>
                  <a:srgbClr val="003B4F"/>
                </a:solidFill>
                <a:latin typeface="Courier"/>
              </a:rPr>
              <a:t>(</a:t>
            </a:r>
            <a:r>
              <a:rPr dirty="0">
                <a:solidFill>
                  <a:srgbClr val="20794D"/>
                </a:solidFill>
                <a:latin typeface="Courier"/>
              </a:rPr>
              <a:t>"The mean of"</a:t>
            </a:r>
            <a:r>
              <a:rPr dirty="0">
                <a:solidFill>
                  <a:srgbClr val="003B4F"/>
                </a:solidFill>
                <a:latin typeface="Courier"/>
              </a:rPr>
              <a:t>, numbers[</a:t>
            </a:r>
            <a:r>
              <a:rPr dirty="0">
                <a:solidFill>
                  <a:srgbClr val="AD0000"/>
                </a:solidFill>
                <a:latin typeface="Courier"/>
              </a:rPr>
              <a:t>1</a:t>
            </a:r>
            <a:r>
              <a:rPr dirty="0">
                <a:solidFill>
                  <a:srgbClr val="003B4F"/>
                </a:solidFill>
                <a:latin typeface="Courier"/>
              </a:rPr>
              <a:t>], </a:t>
            </a:r>
            <a:r>
              <a:rPr dirty="0">
                <a:solidFill>
                  <a:srgbClr val="20794D"/>
                </a:solidFill>
                <a:latin typeface="Courier"/>
              </a:rPr>
              <a:t>"and"</a:t>
            </a:r>
            <a:r>
              <a:rPr dirty="0">
                <a:solidFill>
                  <a:srgbClr val="003B4F"/>
                </a:solidFill>
                <a:latin typeface="Courier"/>
              </a:rPr>
              <a:t>, numbers[</a:t>
            </a:r>
            <a:r>
              <a:rPr dirty="0">
                <a:solidFill>
                  <a:srgbClr val="AD0000"/>
                </a:solidFill>
                <a:latin typeface="Courier"/>
              </a:rPr>
              <a:t>2</a:t>
            </a:r>
            <a:r>
              <a:rPr dirty="0">
                <a:solidFill>
                  <a:srgbClr val="003B4F"/>
                </a:solidFill>
                <a:latin typeface="Courier"/>
              </a:rPr>
              <a:t>], </a:t>
            </a:r>
            <a:r>
              <a:rPr dirty="0">
                <a:solidFill>
                  <a:srgbClr val="20794D"/>
                </a:solidFill>
                <a:latin typeface="Courier"/>
              </a:rPr>
              <a:t>"is"</a:t>
            </a: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a:t>
            </a:r>
            <a:br>
              <a:rPr dirty="0"/>
            </a:br>
            <a:r>
              <a:rPr dirty="0">
                <a:solidFill>
                  <a:srgbClr val="003B4F"/>
                </a:solidFill>
                <a:latin typeface="Courier"/>
              </a:rPr>
              <a:t>        )</a:t>
            </a:r>
            <a:br>
              <a:rPr dirty="0"/>
            </a:br>
            <a:r>
              <a:rPr dirty="0">
                <a:solidFill>
                  <a:srgbClr val="003B4F"/>
                </a:solidFill>
                <a:latin typeface="Courier"/>
              </a:rPr>
              <a:t>}</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19</a:t>
            </a:fld>
            <a:endParaRPr lang="en-US" dirty="0"/>
          </a:p>
        </p:txBody>
      </p:sp>
    </p:spTree>
    <p:extLst>
      <p:ext uri="{BB962C8B-B14F-4D97-AF65-F5344CB8AC3E}">
        <p14:creationId xmlns:p14="http://schemas.microsoft.com/office/powerpoint/2010/main" val="834516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eek_2_R_files/figure-pptx/unnamed-chunk-2-1.png"/>
          <p:cNvPicPr>
            <a:picLocks noGrp="1" noChangeAspect="1"/>
          </p:cNvPicPr>
          <p:nvPr/>
        </p:nvPicPr>
        <p:blipFill>
          <a:blip r:embed="rId2"/>
          <a:stretch>
            <a:fillRect/>
          </a:stretch>
        </p:blipFill>
        <p:spPr bwMode="auto">
          <a:xfrm>
            <a:off x="116320" y="478971"/>
            <a:ext cx="8911360" cy="4455680"/>
          </a:xfrm>
          <a:prstGeom prst="rect">
            <a:avLst/>
          </a:prstGeom>
          <a:noFill/>
          <a:ln w="9525">
            <a:noFill/>
            <a:headEnd/>
            <a:tailEnd/>
          </a:ln>
        </p:spPr>
      </p:pic>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2</a:t>
            </a:fld>
            <a:endParaRPr lang="en-US" dirty="0"/>
          </a:p>
        </p:txBody>
      </p:sp>
      <p:sp>
        <p:nvSpPr>
          <p:cNvPr id="3" name="Rectangle 2">
            <a:extLst>
              <a:ext uri="{FF2B5EF4-FFF2-40B4-BE49-F238E27FC236}">
                <a16:creationId xmlns:a16="http://schemas.microsoft.com/office/drawing/2014/main" id="{1D77E1F4-194B-810F-EAED-6A3043932868}"/>
              </a:ext>
            </a:extLst>
          </p:cNvPr>
          <p:cNvSpPr/>
          <p:nvPr/>
        </p:nvSpPr>
        <p:spPr>
          <a:xfrm>
            <a:off x="116320" y="4624251"/>
            <a:ext cx="6171269" cy="3104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Functions</a:t>
            </a:r>
          </a:p>
        </p:txBody>
      </p:sp>
      <p:sp>
        <p:nvSpPr>
          <p:cNvPr id="3" name="Content Placeholder 2"/>
          <p:cNvSpPr>
            <a:spLocks noGrp="1"/>
          </p:cNvSpPr>
          <p:nvPr>
            <p:ph idx="1" hasCustomPrompt="1"/>
          </p:nvPr>
        </p:nvSpPr>
        <p:spPr/>
        <p:txBody>
          <a:bodyPr>
            <a:normAutofit/>
          </a:bodyPr>
          <a:lstStyle/>
          <a:p>
            <a:pPr marL="0" lvl="0" indent="0">
              <a:buNone/>
            </a:pPr>
            <a:r>
              <a:rPr dirty="0"/>
              <a:t>What if we want more?</a:t>
            </a:r>
          </a:p>
          <a:p>
            <a:pPr lvl="0" indent="0">
              <a:buNone/>
            </a:pPr>
            <a:r>
              <a:rPr dirty="0" err="1">
                <a:solidFill>
                  <a:srgbClr val="003B4F"/>
                </a:solidFill>
                <a:latin typeface="Courier"/>
              </a:rPr>
              <a:t>Chris_s_mean</a:t>
            </a:r>
            <a:r>
              <a:rPr dirty="0">
                <a:solidFill>
                  <a:srgbClr val="003B4F"/>
                </a:solidFill>
                <a:latin typeface="Courier"/>
              </a:rPr>
              <a:t> &lt;- function(...) {</a:t>
            </a:r>
            <a:br>
              <a:rPr dirty="0"/>
            </a:br>
            <a:r>
              <a:rPr dirty="0">
                <a:solidFill>
                  <a:srgbClr val="003B4F"/>
                </a:solidFill>
                <a:latin typeface="Courier"/>
              </a:rPr>
              <a:t>  numbers &lt;- </a:t>
            </a:r>
            <a:r>
              <a:rPr dirty="0">
                <a:solidFill>
                  <a:srgbClr val="4758AB"/>
                </a:solidFill>
                <a:latin typeface="Courier"/>
              </a:rPr>
              <a:t>c</a:t>
            </a:r>
            <a:r>
              <a:rPr dirty="0">
                <a:solidFill>
                  <a:srgbClr val="003B4F"/>
                </a:solidFill>
                <a:latin typeface="Courier"/>
              </a:rPr>
              <a:t>(...)</a:t>
            </a:r>
            <a:br>
              <a:rPr dirty="0"/>
            </a:b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 &lt;- </a:t>
            </a:r>
            <a:r>
              <a:rPr dirty="0">
                <a:solidFill>
                  <a:srgbClr val="4758AB"/>
                </a:solidFill>
                <a:latin typeface="Courier"/>
              </a:rPr>
              <a:t>mean</a:t>
            </a:r>
            <a:r>
              <a:rPr dirty="0">
                <a:solidFill>
                  <a:srgbClr val="003B4F"/>
                </a:solidFill>
                <a:latin typeface="Courier"/>
              </a:rPr>
              <a:t>(numbers)</a:t>
            </a:r>
            <a:br>
              <a:rPr dirty="0"/>
            </a:br>
            <a:r>
              <a:rPr dirty="0">
                <a:solidFill>
                  <a:srgbClr val="003B4F"/>
                </a:solidFill>
                <a:latin typeface="Courier"/>
              </a:rPr>
              <a:t>  </a:t>
            </a:r>
            <a:r>
              <a:rPr dirty="0">
                <a:solidFill>
                  <a:srgbClr val="4758AB"/>
                </a:solidFill>
                <a:latin typeface="Courier"/>
              </a:rPr>
              <a:t>print</a:t>
            </a:r>
            <a:r>
              <a:rPr dirty="0">
                <a:solidFill>
                  <a:srgbClr val="003B4F"/>
                </a:solidFill>
                <a:latin typeface="Courier"/>
              </a:rPr>
              <a:t>(</a:t>
            </a:r>
            <a:r>
              <a:rPr dirty="0" err="1">
                <a:solidFill>
                  <a:srgbClr val="4758AB"/>
                </a:solidFill>
                <a:latin typeface="Courier"/>
              </a:rPr>
              <a:t>ifelse</a:t>
            </a:r>
            <a:r>
              <a:rPr dirty="0">
                <a:solidFill>
                  <a:srgbClr val="003B4F"/>
                </a:solidFill>
                <a:latin typeface="Courier"/>
              </a:rPr>
              <a:t>(</a:t>
            </a:r>
            <a:r>
              <a:rPr dirty="0">
                <a:solidFill>
                  <a:srgbClr val="4758AB"/>
                </a:solidFill>
                <a:latin typeface="Courier"/>
              </a:rPr>
              <a:t>length</a:t>
            </a:r>
            <a:r>
              <a:rPr dirty="0">
                <a:solidFill>
                  <a:srgbClr val="003B4F"/>
                </a:solidFill>
                <a:latin typeface="Courier"/>
              </a:rPr>
              <a:t>(numbers) </a:t>
            </a:r>
            <a:r>
              <a:rPr dirty="0">
                <a:solidFill>
                  <a:srgbClr val="5E5E5E"/>
                </a:solidFill>
                <a:latin typeface="Courier"/>
              </a:rPr>
              <a:t>&gt;</a:t>
            </a:r>
            <a:r>
              <a:rPr dirty="0">
                <a:solidFill>
                  <a:srgbClr val="003B4F"/>
                </a:solidFill>
                <a:latin typeface="Courier"/>
              </a:rPr>
              <a:t> </a:t>
            </a:r>
            <a:r>
              <a:rPr dirty="0">
                <a:solidFill>
                  <a:srgbClr val="AD0000"/>
                </a:solidFill>
                <a:latin typeface="Courier"/>
              </a:rPr>
              <a:t>2</a:t>
            </a:r>
            <a:r>
              <a:rPr dirty="0">
                <a:solidFill>
                  <a:srgbClr val="003B4F"/>
                </a:solidFill>
                <a:latin typeface="Courier"/>
              </a:rPr>
              <a:t>, </a:t>
            </a:r>
            <a:br>
              <a:rPr dirty="0"/>
            </a:br>
            <a:r>
              <a:rPr dirty="0">
                <a:solidFill>
                  <a:srgbClr val="003B4F"/>
                </a:solidFill>
                <a:latin typeface="Courier"/>
              </a:rPr>
              <a:t>         </a:t>
            </a:r>
            <a:r>
              <a:rPr dirty="0">
                <a:solidFill>
                  <a:srgbClr val="4758AB"/>
                </a:solidFill>
                <a:latin typeface="Courier"/>
              </a:rPr>
              <a:t>paste</a:t>
            </a:r>
            <a:r>
              <a:rPr dirty="0">
                <a:solidFill>
                  <a:srgbClr val="003B4F"/>
                </a:solidFill>
                <a:latin typeface="Courier"/>
              </a:rPr>
              <a:t>(</a:t>
            </a:r>
            <a:r>
              <a:rPr dirty="0">
                <a:solidFill>
                  <a:srgbClr val="20794D"/>
                </a:solidFill>
                <a:latin typeface="Courier"/>
              </a:rPr>
              <a:t>"The mean of the numbers is"</a:t>
            </a: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a:t>
            </a:r>
            <a:br>
              <a:rPr dirty="0"/>
            </a:br>
            <a:r>
              <a:rPr dirty="0">
                <a:solidFill>
                  <a:srgbClr val="003B4F"/>
                </a:solidFill>
                <a:latin typeface="Courier"/>
              </a:rPr>
              <a:t>         </a:t>
            </a:r>
            <a:r>
              <a:rPr dirty="0">
                <a:solidFill>
                  <a:srgbClr val="4758AB"/>
                </a:solidFill>
                <a:latin typeface="Courier"/>
              </a:rPr>
              <a:t>paste</a:t>
            </a:r>
            <a:r>
              <a:rPr dirty="0">
                <a:solidFill>
                  <a:srgbClr val="003B4F"/>
                </a:solidFill>
                <a:latin typeface="Courier"/>
              </a:rPr>
              <a:t>(</a:t>
            </a:r>
            <a:r>
              <a:rPr dirty="0">
                <a:solidFill>
                  <a:srgbClr val="20794D"/>
                </a:solidFill>
                <a:latin typeface="Courier"/>
              </a:rPr>
              <a:t>"The mean of"</a:t>
            </a:r>
            <a:r>
              <a:rPr dirty="0">
                <a:solidFill>
                  <a:srgbClr val="003B4F"/>
                </a:solidFill>
                <a:latin typeface="Courier"/>
              </a:rPr>
              <a:t>, numbers[</a:t>
            </a:r>
            <a:r>
              <a:rPr dirty="0">
                <a:solidFill>
                  <a:srgbClr val="AD0000"/>
                </a:solidFill>
                <a:latin typeface="Courier"/>
              </a:rPr>
              <a:t>1</a:t>
            </a:r>
            <a:r>
              <a:rPr dirty="0">
                <a:solidFill>
                  <a:srgbClr val="003B4F"/>
                </a:solidFill>
                <a:latin typeface="Courier"/>
              </a:rPr>
              <a:t>], </a:t>
            </a:r>
            <a:r>
              <a:rPr dirty="0">
                <a:solidFill>
                  <a:srgbClr val="20794D"/>
                </a:solidFill>
                <a:latin typeface="Courier"/>
              </a:rPr>
              <a:t>"and"</a:t>
            </a:r>
            <a:r>
              <a:rPr dirty="0">
                <a:solidFill>
                  <a:srgbClr val="003B4F"/>
                </a:solidFill>
                <a:latin typeface="Courier"/>
              </a:rPr>
              <a:t>, numbers[</a:t>
            </a:r>
            <a:r>
              <a:rPr dirty="0">
                <a:solidFill>
                  <a:srgbClr val="AD0000"/>
                </a:solidFill>
                <a:latin typeface="Courier"/>
              </a:rPr>
              <a:t>2</a:t>
            </a:r>
            <a:r>
              <a:rPr dirty="0">
                <a:solidFill>
                  <a:srgbClr val="003B4F"/>
                </a:solidFill>
                <a:latin typeface="Courier"/>
              </a:rPr>
              <a:t>], </a:t>
            </a:r>
            <a:r>
              <a:rPr dirty="0">
                <a:solidFill>
                  <a:srgbClr val="20794D"/>
                </a:solidFill>
                <a:latin typeface="Courier"/>
              </a:rPr>
              <a:t>"is"</a:t>
            </a: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a:t>
            </a:r>
            <a:br>
              <a:rPr dirty="0"/>
            </a:br>
            <a:r>
              <a:rPr dirty="0">
                <a:solidFill>
                  <a:srgbClr val="003B4F"/>
                </a:solidFill>
                <a:latin typeface="Courier"/>
              </a:rPr>
              <a:t>        )</a:t>
            </a:r>
            <a:br>
              <a:rPr dirty="0"/>
            </a:br>
            <a:r>
              <a:rPr dirty="0">
                <a:solidFill>
                  <a:srgbClr val="003B4F"/>
                </a:solidFill>
                <a:latin typeface="Courier"/>
              </a:rPr>
              <a:t>}</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1</a:t>
            </a:r>
            <a:r>
              <a:rPr dirty="0">
                <a:solidFill>
                  <a:srgbClr val="003B4F"/>
                </a:solidFill>
                <a:latin typeface="Courier"/>
              </a:rPr>
              <a:t>, </a:t>
            </a:r>
            <a:r>
              <a:rPr dirty="0">
                <a:solidFill>
                  <a:srgbClr val="AD0000"/>
                </a:solidFill>
                <a:latin typeface="Courier"/>
              </a:rPr>
              <a:t>2</a:t>
            </a:r>
            <a:r>
              <a:rPr dirty="0">
                <a:solidFill>
                  <a:srgbClr val="003B4F"/>
                </a:solidFill>
                <a:latin typeface="Courier"/>
              </a:rPr>
              <a:t>, </a:t>
            </a:r>
            <a:r>
              <a:rPr dirty="0">
                <a:solidFill>
                  <a:srgbClr val="AD0000"/>
                </a:solidFill>
                <a:latin typeface="Courier"/>
              </a:rPr>
              <a:t>3</a:t>
            </a:r>
            <a:r>
              <a:rPr dirty="0">
                <a:solidFill>
                  <a:srgbClr val="003B4F"/>
                </a:solidFill>
                <a:latin typeface="Courier"/>
              </a:rPr>
              <a:t>)</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20</a:t>
            </a:fld>
            <a:endParaRPr lang="en-US" dirty="0"/>
          </a:p>
        </p:txBody>
      </p:sp>
    </p:spTree>
    <p:extLst>
      <p:ext uri="{BB962C8B-B14F-4D97-AF65-F5344CB8AC3E}">
        <p14:creationId xmlns:p14="http://schemas.microsoft.com/office/powerpoint/2010/main" val="3503580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Functions</a:t>
            </a:r>
          </a:p>
        </p:txBody>
      </p:sp>
      <p:sp>
        <p:nvSpPr>
          <p:cNvPr id="3" name="Content Placeholder 2"/>
          <p:cNvSpPr>
            <a:spLocks noGrp="1"/>
          </p:cNvSpPr>
          <p:nvPr>
            <p:ph idx="1" hasCustomPrompt="1"/>
          </p:nvPr>
        </p:nvSpPr>
        <p:spPr/>
        <p:txBody>
          <a:bodyPr>
            <a:normAutofit lnSpcReduction="10000"/>
          </a:bodyPr>
          <a:lstStyle/>
          <a:p>
            <a:pPr marL="0" lvl="0" indent="0">
              <a:buNone/>
            </a:pPr>
            <a:r>
              <a:rPr dirty="0"/>
              <a:t>What if we want more?</a:t>
            </a:r>
          </a:p>
          <a:p>
            <a:pPr lvl="0" indent="0">
              <a:buNone/>
            </a:pPr>
            <a:r>
              <a:rPr dirty="0" err="1">
                <a:solidFill>
                  <a:srgbClr val="003B4F"/>
                </a:solidFill>
                <a:latin typeface="Courier"/>
              </a:rPr>
              <a:t>Chris_s_mean</a:t>
            </a:r>
            <a:r>
              <a:rPr dirty="0">
                <a:solidFill>
                  <a:srgbClr val="003B4F"/>
                </a:solidFill>
                <a:latin typeface="Courier"/>
              </a:rPr>
              <a:t> &lt;- function(...) {</a:t>
            </a:r>
            <a:br>
              <a:rPr dirty="0"/>
            </a:br>
            <a:r>
              <a:rPr dirty="0">
                <a:solidFill>
                  <a:srgbClr val="003B4F"/>
                </a:solidFill>
                <a:latin typeface="Courier"/>
              </a:rPr>
              <a:t>  numbers &lt;- </a:t>
            </a:r>
            <a:r>
              <a:rPr dirty="0">
                <a:solidFill>
                  <a:srgbClr val="4758AB"/>
                </a:solidFill>
                <a:latin typeface="Courier"/>
              </a:rPr>
              <a:t>c</a:t>
            </a:r>
            <a:r>
              <a:rPr dirty="0">
                <a:solidFill>
                  <a:srgbClr val="003B4F"/>
                </a:solidFill>
                <a:latin typeface="Courier"/>
              </a:rPr>
              <a:t>(...)</a:t>
            </a:r>
            <a:br>
              <a:rPr dirty="0"/>
            </a:b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 &lt;- </a:t>
            </a:r>
            <a:r>
              <a:rPr dirty="0">
                <a:solidFill>
                  <a:srgbClr val="4758AB"/>
                </a:solidFill>
                <a:latin typeface="Courier"/>
              </a:rPr>
              <a:t>mean</a:t>
            </a:r>
            <a:r>
              <a:rPr dirty="0">
                <a:solidFill>
                  <a:srgbClr val="003B4F"/>
                </a:solidFill>
                <a:latin typeface="Courier"/>
              </a:rPr>
              <a:t>(numbers)</a:t>
            </a:r>
            <a:br>
              <a:rPr dirty="0"/>
            </a:br>
            <a:r>
              <a:rPr dirty="0">
                <a:solidFill>
                  <a:srgbClr val="003B4F"/>
                </a:solidFill>
                <a:latin typeface="Courier"/>
              </a:rPr>
              <a:t>  </a:t>
            </a:r>
            <a:r>
              <a:rPr dirty="0">
                <a:solidFill>
                  <a:srgbClr val="4758AB"/>
                </a:solidFill>
                <a:latin typeface="Courier"/>
              </a:rPr>
              <a:t>print</a:t>
            </a:r>
            <a:r>
              <a:rPr dirty="0">
                <a:solidFill>
                  <a:srgbClr val="003B4F"/>
                </a:solidFill>
                <a:latin typeface="Courier"/>
              </a:rPr>
              <a:t>(</a:t>
            </a:r>
            <a:r>
              <a:rPr dirty="0" err="1">
                <a:solidFill>
                  <a:srgbClr val="4758AB"/>
                </a:solidFill>
                <a:latin typeface="Courier"/>
              </a:rPr>
              <a:t>ifelse</a:t>
            </a:r>
            <a:r>
              <a:rPr dirty="0">
                <a:solidFill>
                  <a:srgbClr val="003B4F"/>
                </a:solidFill>
                <a:latin typeface="Courier"/>
              </a:rPr>
              <a:t>(</a:t>
            </a:r>
            <a:r>
              <a:rPr dirty="0">
                <a:solidFill>
                  <a:srgbClr val="4758AB"/>
                </a:solidFill>
                <a:latin typeface="Courier"/>
              </a:rPr>
              <a:t>length</a:t>
            </a:r>
            <a:r>
              <a:rPr dirty="0">
                <a:solidFill>
                  <a:srgbClr val="003B4F"/>
                </a:solidFill>
                <a:latin typeface="Courier"/>
              </a:rPr>
              <a:t>(numbers) </a:t>
            </a:r>
            <a:r>
              <a:rPr dirty="0">
                <a:solidFill>
                  <a:srgbClr val="5E5E5E"/>
                </a:solidFill>
                <a:latin typeface="Courier"/>
              </a:rPr>
              <a:t>&gt;</a:t>
            </a:r>
            <a:r>
              <a:rPr dirty="0">
                <a:solidFill>
                  <a:srgbClr val="003B4F"/>
                </a:solidFill>
                <a:latin typeface="Courier"/>
              </a:rPr>
              <a:t> </a:t>
            </a:r>
            <a:r>
              <a:rPr dirty="0">
                <a:solidFill>
                  <a:srgbClr val="AD0000"/>
                </a:solidFill>
                <a:latin typeface="Courier"/>
              </a:rPr>
              <a:t>2</a:t>
            </a:r>
            <a:r>
              <a:rPr dirty="0">
                <a:solidFill>
                  <a:srgbClr val="003B4F"/>
                </a:solidFill>
                <a:latin typeface="Courier"/>
              </a:rPr>
              <a:t>, </a:t>
            </a:r>
            <a:br>
              <a:rPr dirty="0"/>
            </a:br>
            <a:r>
              <a:rPr dirty="0">
                <a:solidFill>
                  <a:srgbClr val="003B4F"/>
                </a:solidFill>
                <a:latin typeface="Courier"/>
              </a:rPr>
              <a:t>         </a:t>
            </a:r>
            <a:r>
              <a:rPr dirty="0">
                <a:solidFill>
                  <a:srgbClr val="4758AB"/>
                </a:solidFill>
                <a:latin typeface="Courier"/>
              </a:rPr>
              <a:t>paste</a:t>
            </a:r>
            <a:r>
              <a:rPr dirty="0">
                <a:solidFill>
                  <a:srgbClr val="003B4F"/>
                </a:solidFill>
                <a:latin typeface="Courier"/>
              </a:rPr>
              <a:t>(</a:t>
            </a:r>
            <a:r>
              <a:rPr dirty="0">
                <a:solidFill>
                  <a:srgbClr val="20794D"/>
                </a:solidFill>
                <a:latin typeface="Courier"/>
              </a:rPr>
              <a:t>"The mean of the numbers is"</a:t>
            </a: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a:t>
            </a:r>
            <a:br>
              <a:rPr dirty="0"/>
            </a:br>
            <a:r>
              <a:rPr dirty="0">
                <a:solidFill>
                  <a:srgbClr val="003B4F"/>
                </a:solidFill>
                <a:latin typeface="Courier"/>
              </a:rPr>
              <a:t>         </a:t>
            </a:r>
            <a:r>
              <a:rPr dirty="0">
                <a:solidFill>
                  <a:srgbClr val="4758AB"/>
                </a:solidFill>
                <a:latin typeface="Courier"/>
              </a:rPr>
              <a:t>paste</a:t>
            </a:r>
            <a:r>
              <a:rPr dirty="0">
                <a:solidFill>
                  <a:srgbClr val="003B4F"/>
                </a:solidFill>
                <a:latin typeface="Courier"/>
              </a:rPr>
              <a:t>(</a:t>
            </a:r>
            <a:r>
              <a:rPr dirty="0">
                <a:solidFill>
                  <a:srgbClr val="20794D"/>
                </a:solidFill>
                <a:latin typeface="Courier"/>
              </a:rPr>
              <a:t>"The mean of"</a:t>
            </a:r>
            <a:r>
              <a:rPr dirty="0">
                <a:solidFill>
                  <a:srgbClr val="003B4F"/>
                </a:solidFill>
                <a:latin typeface="Courier"/>
              </a:rPr>
              <a:t>, numbers[</a:t>
            </a:r>
            <a:r>
              <a:rPr dirty="0">
                <a:solidFill>
                  <a:srgbClr val="AD0000"/>
                </a:solidFill>
                <a:latin typeface="Courier"/>
              </a:rPr>
              <a:t>1</a:t>
            </a:r>
            <a:r>
              <a:rPr dirty="0">
                <a:solidFill>
                  <a:srgbClr val="003B4F"/>
                </a:solidFill>
                <a:latin typeface="Courier"/>
              </a:rPr>
              <a:t>], </a:t>
            </a:r>
            <a:r>
              <a:rPr dirty="0">
                <a:solidFill>
                  <a:srgbClr val="20794D"/>
                </a:solidFill>
                <a:latin typeface="Courier"/>
              </a:rPr>
              <a:t>"and"</a:t>
            </a:r>
            <a:r>
              <a:rPr dirty="0">
                <a:solidFill>
                  <a:srgbClr val="003B4F"/>
                </a:solidFill>
                <a:latin typeface="Courier"/>
              </a:rPr>
              <a:t>, numbers[</a:t>
            </a:r>
            <a:r>
              <a:rPr dirty="0">
                <a:solidFill>
                  <a:srgbClr val="AD0000"/>
                </a:solidFill>
                <a:latin typeface="Courier"/>
              </a:rPr>
              <a:t>2</a:t>
            </a:r>
            <a:r>
              <a:rPr dirty="0">
                <a:solidFill>
                  <a:srgbClr val="003B4F"/>
                </a:solidFill>
                <a:latin typeface="Courier"/>
              </a:rPr>
              <a:t>], </a:t>
            </a:r>
            <a:r>
              <a:rPr dirty="0">
                <a:solidFill>
                  <a:srgbClr val="20794D"/>
                </a:solidFill>
                <a:latin typeface="Courier"/>
              </a:rPr>
              <a:t>"is"</a:t>
            </a: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a:t>
            </a:r>
            <a:br>
              <a:rPr dirty="0"/>
            </a:br>
            <a:r>
              <a:rPr dirty="0">
                <a:solidFill>
                  <a:srgbClr val="003B4F"/>
                </a:solidFill>
                <a:latin typeface="Courier"/>
              </a:rPr>
              <a:t>        )</a:t>
            </a:r>
            <a:br>
              <a:rPr dirty="0"/>
            </a:br>
            <a:r>
              <a:rPr dirty="0">
                <a:solidFill>
                  <a:srgbClr val="003B4F"/>
                </a:solidFill>
                <a:latin typeface="Courier"/>
              </a:rPr>
              <a:t>}</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1</a:t>
            </a:r>
            <a:r>
              <a:rPr dirty="0">
                <a:solidFill>
                  <a:srgbClr val="003B4F"/>
                </a:solidFill>
                <a:latin typeface="Courier"/>
              </a:rPr>
              <a:t>, </a:t>
            </a:r>
            <a:r>
              <a:rPr dirty="0">
                <a:solidFill>
                  <a:srgbClr val="AD0000"/>
                </a:solidFill>
                <a:latin typeface="Courier"/>
              </a:rPr>
              <a:t>2</a:t>
            </a:r>
            <a:r>
              <a:rPr dirty="0">
                <a:solidFill>
                  <a:srgbClr val="003B4F"/>
                </a:solidFill>
                <a:latin typeface="Courier"/>
              </a:rPr>
              <a:t>, </a:t>
            </a:r>
            <a:r>
              <a:rPr dirty="0">
                <a:solidFill>
                  <a:srgbClr val="AD0000"/>
                </a:solidFill>
                <a:latin typeface="Courier"/>
              </a:rPr>
              <a:t>3</a:t>
            </a:r>
            <a:r>
              <a:rPr dirty="0">
                <a:solidFill>
                  <a:srgbClr val="003B4F"/>
                </a:solidFill>
                <a:latin typeface="Courier"/>
              </a:rPr>
              <a:t>)</a:t>
            </a:r>
          </a:p>
          <a:p>
            <a:pPr lvl="0" indent="0">
              <a:buNone/>
            </a:pPr>
            <a:r>
              <a:rPr dirty="0">
                <a:latin typeface="Courier"/>
              </a:rPr>
              <a:t>[1] "The mean of the numbers is 2"</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21</a:t>
            </a:fld>
            <a:endParaRPr lang="en-US" dirty="0"/>
          </a:p>
        </p:txBody>
      </p:sp>
    </p:spTree>
    <p:extLst>
      <p:ext uri="{BB962C8B-B14F-4D97-AF65-F5344CB8AC3E}">
        <p14:creationId xmlns:p14="http://schemas.microsoft.com/office/powerpoint/2010/main" val="2625853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Functions</a:t>
            </a:r>
          </a:p>
        </p:txBody>
      </p:sp>
      <p:sp>
        <p:nvSpPr>
          <p:cNvPr id="3" name="Content Placeholder 2"/>
          <p:cNvSpPr>
            <a:spLocks noGrp="1"/>
          </p:cNvSpPr>
          <p:nvPr>
            <p:ph idx="1" hasCustomPrompt="1"/>
          </p:nvPr>
        </p:nvSpPr>
        <p:spPr/>
        <p:txBody>
          <a:bodyPr>
            <a:normAutofit fontScale="92500" lnSpcReduction="10000"/>
          </a:bodyPr>
          <a:lstStyle/>
          <a:p>
            <a:pPr marL="0" lvl="0" indent="0">
              <a:buNone/>
            </a:pPr>
            <a:r>
              <a:rPr dirty="0"/>
              <a:t>What if we want more?</a:t>
            </a:r>
          </a:p>
          <a:p>
            <a:pPr lvl="0" indent="0">
              <a:buNone/>
            </a:pPr>
            <a:r>
              <a:rPr dirty="0" err="1">
                <a:solidFill>
                  <a:srgbClr val="003B4F"/>
                </a:solidFill>
                <a:latin typeface="Courier"/>
              </a:rPr>
              <a:t>Chris_s_mean</a:t>
            </a:r>
            <a:r>
              <a:rPr dirty="0">
                <a:solidFill>
                  <a:srgbClr val="003B4F"/>
                </a:solidFill>
                <a:latin typeface="Courier"/>
              </a:rPr>
              <a:t> &lt;- function(...) {</a:t>
            </a:r>
            <a:br>
              <a:rPr dirty="0"/>
            </a:br>
            <a:r>
              <a:rPr dirty="0">
                <a:solidFill>
                  <a:srgbClr val="003B4F"/>
                </a:solidFill>
                <a:latin typeface="Courier"/>
              </a:rPr>
              <a:t>  numbers &lt;- </a:t>
            </a:r>
            <a:r>
              <a:rPr dirty="0">
                <a:solidFill>
                  <a:srgbClr val="4758AB"/>
                </a:solidFill>
                <a:latin typeface="Courier"/>
              </a:rPr>
              <a:t>c</a:t>
            </a:r>
            <a:r>
              <a:rPr dirty="0">
                <a:solidFill>
                  <a:srgbClr val="003B4F"/>
                </a:solidFill>
                <a:latin typeface="Courier"/>
              </a:rPr>
              <a:t>(...)</a:t>
            </a:r>
            <a:br>
              <a:rPr dirty="0"/>
            </a:b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 &lt;- </a:t>
            </a:r>
            <a:r>
              <a:rPr dirty="0">
                <a:solidFill>
                  <a:srgbClr val="4758AB"/>
                </a:solidFill>
                <a:latin typeface="Courier"/>
              </a:rPr>
              <a:t>mean</a:t>
            </a:r>
            <a:r>
              <a:rPr dirty="0">
                <a:solidFill>
                  <a:srgbClr val="003B4F"/>
                </a:solidFill>
                <a:latin typeface="Courier"/>
              </a:rPr>
              <a:t>(numbers)</a:t>
            </a:r>
            <a:br>
              <a:rPr dirty="0"/>
            </a:br>
            <a:r>
              <a:rPr dirty="0">
                <a:solidFill>
                  <a:srgbClr val="003B4F"/>
                </a:solidFill>
                <a:latin typeface="Courier"/>
              </a:rPr>
              <a:t>  </a:t>
            </a:r>
            <a:r>
              <a:rPr dirty="0">
                <a:solidFill>
                  <a:srgbClr val="4758AB"/>
                </a:solidFill>
                <a:latin typeface="Courier"/>
              </a:rPr>
              <a:t>print</a:t>
            </a:r>
            <a:r>
              <a:rPr dirty="0">
                <a:solidFill>
                  <a:srgbClr val="003B4F"/>
                </a:solidFill>
                <a:latin typeface="Courier"/>
              </a:rPr>
              <a:t>(</a:t>
            </a:r>
            <a:r>
              <a:rPr dirty="0" err="1">
                <a:solidFill>
                  <a:srgbClr val="4758AB"/>
                </a:solidFill>
                <a:latin typeface="Courier"/>
              </a:rPr>
              <a:t>ifelse</a:t>
            </a:r>
            <a:r>
              <a:rPr dirty="0">
                <a:solidFill>
                  <a:srgbClr val="003B4F"/>
                </a:solidFill>
                <a:latin typeface="Courier"/>
              </a:rPr>
              <a:t>(</a:t>
            </a:r>
            <a:r>
              <a:rPr dirty="0">
                <a:solidFill>
                  <a:srgbClr val="4758AB"/>
                </a:solidFill>
                <a:latin typeface="Courier"/>
              </a:rPr>
              <a:t>length</a:t>
            </a:r>
            <a:r>
              <a:rPr dirty="0">
                <a:solidFill>
                  <a:srgbClr val="003B4F"/>
                </a:solidFill>
                <a:latin typeface="Courier"/>
              </a:rPr>
              <a:t>(numbers) </a:t>
            </a:r>
            <a:r>
              <a:rPr dirty="0">
                <a:solidFill>
                  <a:srgbClr val="5E5E5E"/>
                </a:solidFill>
                <a:latin typeface="Courier"/>
              </a:rPr>
              <a:t>&gt;</a:t>
            </a:r>
            <a:r>
              <a:rPr dirty="0">
                <a:solidFill>
                  <a:srgbClr val="003B4F"/>
                </a:solidFill>
                <a:latin typeface="Courier"/>
              </a:rPr>
              <a:t> </a:t>
            </a:r>
            <a:r>
              <a:rPr dirty="0">
                <a:solidFill>
                  <a:srgbClr val="AD0000"/>
                </a:solidFill>
                <a:latin typeface="Courier"/>
              </a:rPr>
              <a:t>2</a:t>
            </a:r>
            <a:r>
              <a:rPr dirty="0">
                <a:solidFill>
                  <a:srgbClr val="003B4F"/>
                </a:solidFill>
                <a:latin typeface="Courier"/>
              </a:rPr>
              <a:t>, </a:t>
            </a:r>
            <a:br>
              <a:rPr dirty="0"/>
            </a:br>
            <a:r>
              <a:rPr dirty="0">
                <a:solidFill>
                  <a:srgbClr val="003B4F"/>
                </a:solidFill>
                <a:latin typeface="Courier"/>
              </a:rPr>
              <a:t>         </a:t>
            </a:r>
            <a:r>
              <a:rPr dirty="0">
                <a:solidFill>
                  <a:srgbClr val="4758AB"/>
                </a:solidFill>
                <a:latin typeface="Courier"/>
              </a:rPr>
              <a:t>paste</a:t>
            </a:r>
            <a:r>
              <a:rPr dirty="0">
                <a:solidFill>
                  <a:srgbClr val="003B4F"/>
                </a:solidFill>
                <a:latin typeface="Courier"/>
              </a:rPr>
              <a:t>(</a:t>
            </a:r>
            <a:r>
              <a:rPr dirty="0">
                <a:solidFill>
                  <a:srgbClr val="20794D"/>
                </a:solidFill>
                <a:latin typeface="Courier"/>
              </a:rPr>
              <a:t>"The mean of the numbers is"</a:t>
            </a: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a:t>
            </a:r>
            <a:br>
              <a:rPr dirty="0"/>
            </a:br>
            <a:r>
              <a:rPr dirty="0">
                <a:solidFill>
                  <a:srgbClr val="003B4F"/>
                </a:solidFill>
                <a:latin typeface="Courier"/>
              </a:rPr>
              <a:t>         </a:t>
            </a:r>
            <a:r>
              <a:rPr dirty="0">
                <a:solidFill>
                  <a:srgbClr val="4758AB"/>
                </a:solidFill>
                <a:latin typeface="Courier"/>
              </a:rPr>
              <a:t>paste</a:t>
            </a:r>
            <a:r>
              <a:rPr dirty="0">
                <a:solidFill>
                  <a:srgbClr val="003B4F"/>
                </a:solidFill>
                <a:latin typeface="Courier"/>
              </a:rPr>
              <a:t>(</a:t>
            </a:r>
            <a:r>
              <a:rPr dirty="0">
                <a:solidFill>
                  <a:srgbClr val="20794D"/>
                </a:solidFill>
                <a:latin typeface="Courier"/>
              </a:rPr>
              <a:t>"The mean of"</a:t>
            </a:r>
            <a:r>
              <a:rPr dirty="0">
                <a:solidFill>
                  <a:srgbClr val="003B4F"/>
                </a:solidFill>
                <a:latin typeface="Courier"/>
              </a:rPr>
              <a:t>, numbers[</a:t>
            </a:r>
            <a:r>
              <a:rPr dirty="0">
                <a:solidFill>
                  <a:srgbClr val="AD0000"/>
                </a:solidFill>
                <a:latin typeface="Courier"/>
              </a:rPr>
              <a:t>1</a:t>
            </a:r>
            <a:r>
              <a:rPr dirty="0">
                <a:solidFill>
                  <a:srgbClr val="003B4F"/>
                </a:solidFill>
                <a:latin typeface="Courier"/>
              </a:rPr>
              <a:t>], </a:t>
            </a:r>
            <a:r>
              <a:rPr dirty="0">
                <a:solidFill>
                  <a:srgbClr val="20794D"/>
                </a:solidFill>
                <a:latin typeface="Courier"/>
              </a:rPr>
              <a:t>"and"</a:t>
            </a:r>
            <a:r>
              <a:rPr dirty="0">
                <a:solidFill>
                  <a:srgbClr val="003B4F"/>
                </a:solidFill>
                <a:latin typeface="Courier"/>
              </a:rPr>
              <a:t>, numbers[</a:t>
            </a:r>
            <a:r>
              <a:rPr dirty="0">
                <a:solidFill>
                  <a:srgbClr val="AD0000"/>
                </a:solidFill>
                <a:latin typeface="Courier"/>
              </a:rPr>
              <a:t>2</a:t>
            </a:r>
            <a:r>
              <a:rPr dirty="0">
                <a:solidFill>
                  <a:srgbClr val="003B4F"/>
                </a:solidFill>
                <a:latin typeface="Courier"/>
              </a:rPr>
              <a:t>], </a:t>
            </a:r>
            <a:r>
              <a:rPr dirty="0">
                <a:solidFill>
                  <a:srgbClr val="20794D"/>
                </a:solidFill>
                <a:latin typeface="Courier"/>
              </a:rPr>
              <a:t>"is"</a:t>
            </a: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a:t>
            </a:r>
            <a:br>
              <a:rPr dirty="0"/>
            </a:br>
            <a:r>
              <a:rPr dirty="0">
                <a:solidFill>
                  <a:srgbClr val="003B4F"/>
                </a:solidFill>
                <a:latin typeface="Courier"/>
              </a:rPr>
              <a:t>        )</a:t>
            </a:r>
            <a:br>
              <a:rPr dirty="0"/>
            </a:br>
            <a:r>
              <a:rPr dirty="0">
                <a:solidFill>
                  <a:srgbClr val="003B4F"/>
                </a:solidFill>
                <a:latin typeface="Courier"/>
              </a:rPr>
              <a:t>}</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1</a:t>
            </a:r>
            <a:r>
              <a:rPr dirty="0">
                <a:solidFill>
                  <a:srgbClr val="003B4F"/>
                </a:solidFill>
                <a:latin typeface="Courier"/>
              </a:rPr>
              <a:t>, </a:t>
            </a:r>
            <a:r>
              <a:rPr dirty="0">
                <a:solidFill>
                  <a:srgbClr val="AD0000"/>
                </a:solidFill>
                <a:latin typeface="Courier"/>
              </a:rPr>
              <a:t>2</a:t>
            </a:r>
            <a:r>
              <a:rPr dirty="0">
                <a:solidFill>
                  <a:srgbClr val="003B4F"/>
                </a:solidFill>
                <a:latin typeface="Courier"/>
              </a:rPr>
              <a:t>, </a:t>
            </a:r>
            <a:r>
              <a:rPr dirty="0">
                <a:solidFill>
                  <a:srgbClr val="AD0000"/>
                </a:solidFill>
                <a:latin typeface="Courier"/>
              </a:rPr>
              <a:t>3</a:t>
            </a:r>
            <a:r>
              <a:rPr dirty="0">
                <a:solidFill>
                  <a:srgbClr val="003B4F"/>
                </a:solidFill>
                <a:latin typeface="Courier"/>
              </a:rPr>
              <a:t>)</a:t>
            </a:r>
          </a:p>
          <a:p>
            <a:pPr lvl="0" indent="0">
              <a:buNone/>
            </a:pPr>
            <a:r>
              <a:rPr dirty="0">
                <a:latin typeface="Courier"/>
              </a:rPr>
              <a:t>[1] "The mean of the numbers is 2"</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9</a:t>
            </a:r>
            <a:r>
              <a:rPr dirty="0">
                <a:solidFill>
                  <a:srgbClr val="003B4F"/>
                </a:solidFill>
                <a:latin typeface="Courier"/>
              </a:rPr>
              <a:t>, </a:t>
            </a:r>
            <a:r>
              <a:rPr dirty="0">
                <a:solidFill>
                  <a:srgbClr val="AD0000"/>
                </a:solidFill>
                <a:latin typeface="Courier"/>
              </a:rPr>
              <a:t>23</a:t>
            </a:r>
            <a:r>
              <a:rPr dirty="0">
                <a:solidFill>
                  <a:srgbClr val="003B4F"/>
                </a:solidFill>
                <a:latin typeface="Courier"/>
              </a:rPr>
              <a:t>)</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22</a:t>
            </a:fld>
            <a:endParaRPr lang="en-US" dirty="0"/>
          </a:p>
        </p:txBody>
      </p:sp>
    </p:spTree>
    <p:extLst>
      <p:ext uri="{BB962C8B-B14F-4D97-AF65-F5344CB8AC3E}">
        <p14:creationId xmlns:p14="http://schemas.microsoft.com/office/powerpoint/2010/main" val="487138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Functions</a:t>
            </a:r>
          </a:p>
        </p:txBody>
      </p:sp>
      <p:sp>
        <p:nvSpPr>
          <p:cNvPr id="3" name="Content Placeholder 2"/>
          <p:cNvSpPr>
            <a:spLocks noGrp="1"/>
          </p:cNvSpPr>
          <p:nvPr>
            <p:ph idx="1" hasCustomPrompt="1"/>
          </p:nvPr>
        </p:nvSpPr>
        <p:spPr/>
        <p:txBody>
          <a:bodyPr>
            <a:normAutofit fontScale="92500" lnSpcReduction="20000"/>
          </a:bodyPr>
          <a:lstStyle/>
          <a:p>
            <a:pPr marL="0" lvl="0" indent="0">
              <a:buNone/>
            </a:pPr>
            <a:r>
              <a:rPr dirty="0"/>
              <a:t>What if we want more?</a:t>
            </a:r>
          </a:p>
          <a:p>
            <a:pPr lvl="0" indent="0">
              <a:buNone/>
            </a:pPr>
            <a:r>
              <a:rPr dirty="0" err="1">
                <a:solidFill>
                  <a:srgbClr val="003B4F"/>
                </a:solidFill>
                <a:latin typeface="Courier"/>
              </a:rPr>
              <a:t>Chris_s_mean</a:t>
            </a:r>
            <a:r>
              <a:rPr dirty="0">
                <a:solidFill>
                  <a:srgbClr val="003B4F"/>
                </a:solidFill>
                <a:latin typeface="Courier"/>
              </a:rPr>
              <a:t> &lt;- function(...) {</a:t>
            </a:r>
            <a:br>
              <a:rPr dirty="0"/>
            </a:br>
            <a:r>
              <a:rPr dirty="0">
                <a:solidFill>
                  <a:srgbClr val="003B4F"/>
                </a:solidFill>
                <a:latin typeface="Courier"/>
              </a:rPr>
              <a:t>  numbers &lt;- </a:t>
            </a:r>
            <a:r>
              <a:rPr dirty="0">
                <a:solidFill>
                  <a:srgbClr val="4758AB"/>
                </a:solidFill>
                <a:latin typeface="Courier"/>
              </a:rPr>
              <a:t>c</a:t>
            </a:r>
            <a:r>
              <a:rPr dirty="0">
                <a:solidFill>
                  <a:srgbClr val="003B4F"/>
                </a:solidFill>
                <a:latin typeface="Courier"/>
              </a:rPr>
              <a:t>(...)</a:t>
            </a:r>
            <a:br>
              <a:rPr dirty="0"/>
            </a:b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 &lt;- </a:t>
            </a:r>
            <a:r>
              <a:rPr dirty="0">
                <a:solidFill>
                  <a:srgbClr val="4758AB"/>
                </a:solidFill>
                <a:latin typeface="Courier"/>
              </a:rPr>
              <a:t>mean</a:t>
            </a:r>
            <a:r>
              <a:rPr dirty="0">
                <a:solidFill>
                  <a:srgbClr val="003B4F"/>
                </a:solidFill>
                <a:latin typeface="Courier"/>
              </a:rPr>
              <a:t>(numbers)</a:t>
            </a:r>
            <a:br>
              <a:rPr dirty="0"/>
            </a:br>
            <a:r>
              <a:rPr dirty="0">
                <a:solidFill>
                  <a:srgbClr val="003B4F"/>
                </a:solidFill>
                <a:latin typeface="Courier"/>
              </a:rPr>
              <a:t>  </a:t>
            </a:r>
            <a:r>
              <a:rPr dirty="0">
                <a:solidFill>
                  <a:srgbClr val="4758AB"/>
                </a:solidFill>
                <a:latin typeface="Courier"/>
              </a:rPr>
              <a:t>print</a:t>
            </a:r>
            <a:r>
              <a:rPr dirty="0">
                <a:solidFill>
                  <a:srgbClr val="003B4F"/>
                </a:solidFill>
                <a:latin typeface="Courier"/>
              </a:rPr>
              <a:t>(</a:t>
            </a:r>
            <a:r>
              <a:rPr dirty="0" err="1">
                <a:solidFill>
                  <a:srgbClr val="4758AB"/>
                </a:solidFill>
                <a:latin typeface="Courier"/>
              </a:rPr>
              <a:t>ifelse</a:t>
            </a:r>
            <a:r>
              <a:rPr dirty="0">
                <a:solidFill>
                  <a:srgbClr val="003B4F"/>
                </a:solidFill>
                <a:latin typeface="Courier"/>
              </a:rPr>
              <a:t>(</a:t>
            </a:r>
            <a:r>
              <a:rPr dirty="0">
                <a:solidFill>
                  <a:srgbClr val="4758AB"/>
                </a:solidFill>
                <a:latin typeface="Courier"/>
              </a:rPr>
              <a:t>length</a:t>
            </a:r>
            <a:r>
              <a:rPr dirty="0">
                <a:solidFill>
                  <a:srgbClr val="003B4F"/>
                </a:solidFill>
                <a:latin typeface="Courier"/>
              </a:rPr>
              <a:t>(numbers) </a:t>
            </a:r>
            <a:r>
              <a:rPr dirty="0">
                <a:solidFill>
                  <a:srgbClr val="5E5E5E"/>
                </a:solidFill>
                <a:latin typeface="Courier"/>
              </a:rPr>
              <a:t>&gt;</a:t>
            </a:r>
            <a:r>
              <a:rPr dirty="0">
                <a:solidFill>
                  <a:srgbClr val="003B4F"/>
                </a:solidFill>
                <a:latin typeface="Courier"/>
              </a:rPr>
              <a:t> </a:t>
            </a:r>
            <a:r>
              <a:rPr dirty="0">
                <a:solidFill>
                  <a:srgbClr val="AD0000"/>
                </a:solidFill>
                <a:latin typeface="Courier"/>
              </a:rPr>
              <a:t>2</a:t>
            </a:r>
            <a:r>
              <a:rPr dirty="0">
                <a:solidFill>
                  <a:srgbClr val="003B4F"/>
                </a:solidFill>
                <a:latin typeface="Courier"/>
              </a:rPr>
              <a:t>, </a:t>
            </a:r>
            <a:br>
              <a:rPr dirty="0"/>
            </a:br>
            <a:r>
              <a:rPr dirty="0">
                <a:solidFill>
                  <a:srgbClr val="003B4F"/>
                </a:solidFill>
                <a:latin typeface="Courier"/>
              </a:rPr>
              <a:t>         </a:t>
            </a:r>
            <a:r>
              <a:rPr dirty="0">
                <a:solidFill>
                  <a:srgbClr val="4758AB"/>
                </a:solidFill>
                <a:latin typeface="Courier"/>
              </a:rPr>
              <a:t>paste</a:t>
            </a:r>
            <a:r>
              <a:rPr dirty="0">
                <a:solidFill>
                  <a:srgbClr val="003B4F"/>
                </a:solidFill>
                <a:latin typeface="Courier"/>
              </a:rPr>
              <a:t>(</a:t>
            </a:r>
            <a:r>
              <a:rPr dirty="0">
                <a:solidFill>
                  <a:srgbClr val="20794D"/>
                </a:solidFill>
                <a:latin typeface="Courier"/>
              </a:rPr>
              <a:t>"The mean of the numbers is"</a:t>
            </a: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a:t>
            </a:r>
            <a:br>
              <a:rPr dirty="0"/>
            </a:br>
            <a:r>
              <a:rPr dirty="0">
                <a:solidFill>
                  <a:srgbClr val="003B4F"/>
                </a:solidFill>
                <a:latin typeface="Courier"/>
              </a:rPr>
              <a:t>         </a:t>
            </a:r>
            <a:r>
              <a:rPr dirty="0">
                <a:solidFill>
                  <a:srgbClr val="4758AB"/>
                </a:solidFill>
                <a:latin typeface="Courier"/>
              </a:rPr>
              <a:t>paste</a:t>
            </a:r>
            <a:r>
              <a:rPr dirty="0">
                <a:solidFill>
                  <a:srgbClr val="003B4F"/>
                </a:solidFill>
                <a:latin typeface="Courier"/>
              </a:rPr>
              <a:t>(</a:t>
            </a:r>
            <a:r>
              <a:rPr dirty="0">
                <a:solidFill>
                  <a:srgbClr val="20794D"/>
                </a:solidFill>
                <a:latin typeface="Courier"/>
              </a:rPr>
              <a:t>"The mean of"</a:t>
            </a:r>
            <a:r>
              <a:rPr dirty="0">
                <a:solidFill>
                  <a:srgbClr val="003B4F"/>
                </a:solidFill>
                <a:latin typeface="Courier"/>
              </a:rPr>
              <a:t>, numbers[</a:t>
            </a:r>
            <a:r>
              <a:rPr dirty="0">
                <a:solidFill>
                  <a:srgbClr val="AD0000"/>
                </a:solidFill>
                <a:latin typeface="Courier"/>
              </a:rPr>
              <a:t>1</a:t>
            </a:r>
            <a:r>
              <a:rPr dirty="0">
                <a:solidFill>
                  <a:srgbClr val="003B4F"/>
                </a:solidFill>
                <a:latin typeface="Courier"/>
              </a:rPr>
              <a:t>], </a:t>
            </a:r>
            <a:r>
              <a:rPr dirty="0">
                <a:solidFill>
                  <a:srgbClr val="20794D"/>
                </a:solidFill>
                <a:latin typeface="Courier"/>
              </a:rPr>
              <a:t>"and"</a:t>
            </a:r>
            <a:r>
              <a:rPr dirty="0">
                <a:solidFill>
                  <a:srgbClr val="003B4F"/>
                </a:solidFill>
                <a:latin typeface="Courier"/>
              </a:rPr>
              <a:t>, numbers[</a:t>
            </a:r>
            <a:r>
              <a:rPr dirty="0">
                <a:solidFill>
                  <a:srgbClr val="AD0000"/>
                </a:solidFill>
                <a:latin typeface="Courier"/>
              </a:rPr>
              <a:t>2</a:t>
            </a:r>
            <a:r>
              <a:rPr dirty="0">
                <a:solidFill>
                  <a:srgbClr val="003B4F"/>
                </a:solidFill>
                <a:latin typeface="Courier"/>
              </a:rPr>
              <a:t>], </a:t>
            </a:r>
            <a:r>
              <a:rPr dirty="0">
                <a:solidFill>
                  <a:srgbClr val="20794D"/>
                </a:solidFill>
                <a:latin typeface="Courier"/>
              </a:rPr>
              <a:t>"is"</a:t>
            </a: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a:t>
            </a:r>
            <a:br>
              <a:rPr dirty="0"/>
            </a:br>
            <a:r>
              <a:rPr dirty="0">
                <a:solidFill>
                  <a:srgbClr val="003B4F"/>
                </a:solidFill>
                <a:latin typeface="Courier"/>
              </a:rPr>
              <a:t>        )</a:t>
            </a:r>
            <a:br>
              <a:rPr dirty="0"/>
            </a:br>
            <a:r>
              <a:rPr dirty="0">
                <a:solidFill>
                  <a:srgbClr val="003B4F"/>
                </a:solidFill>
                <a:latin typeface="Courier"/>
              </a:rPr>
              <a:t>}</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1</a:t>
            </a:r>
            <a:r>
              <a:rPr dirty="0">
                <a:solidFill>
                  <a:srgbClr val="003B4F"/>
                </a:solidFill>
                <a:latin typeface="Courier"/>
              </a:rPr>
              <a:t>, </a:t>
            </a:r>
            <a:r>
              <a:rPr dirty="0">
                <a:solidFill>
                  <a:srgbClr val="AD0000"/>
                </a:solidFill>
                <a:latin typeface="Courier"/>
              </a:rPr>
              <a:t>2</a:t>
            </a:r>
            <a:r>
              <a:rPr dirty="0">
                <a:solidFill>
                  <a:srgbClr val="003B4F"/>
                </a:solidFill>
                <a:latin typeface="Courier"/>
              </a:rPr>
              <a:t>, </a:t>
            </a:r>
            <a:r>
              <a:rPr dirty="0">
                <a:solidFill>
                  <a:srgbClr val="AD0000"/>
                </a:solidFill>
                <a:latin typeface="Courier"/>
              </a:rPr>
              <a:t>3</a:t>
            </a:r>
            <a:r>
              <a:rPr dirty="0">
                <a:solidFill>
                  <a:srgbClr val="003B4F"/>
                </a:solidFill>
                <a:latin typeface="Courier"/>
              </a:rPr>
              <a:t>)</a:t>
            </a:r>
          </a:p>
          <a:p>
            <a:pPr lvl="0" indent="0">
              <a:buNone/>
            </a:pPr>
            <a:r>
              <a:rPr dirty="0">
                <a:latin typeface="Courier"/>
              </a:rPr>
              <a:t>[1] "The mean of the numbers is 2"</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9</a:t>
            </a:r>
            <a:r>
              <a:rPr dirty="0">
                <a:solidFill>
                  <a:srgbClr val="003B4F"/>
                </a:solidFill>
                <a:latin typeface="Courier"/>
              </a:rPr>
              <a:t>, </a:t>
            </a:r>
            <a:r>
              <a:rPr dirty="0">
                <a:solidFill>
                  <a:srgbClr val="AD0000"/>
                </a:solidFill>
                <a:latin typeface="Courier"/>
              </a:rPr>
              <a:t>23</a:t>
            </a:r>
            <a:r>
              <a:rPr dirty="0">
                <a:solidFill>
                  <a:srgbClr val="003B4F"/>
                </a:solidFill>
                <a:latin typeface="Courier"/>
              </a:rPr>
              <a:t>)</a:t>
            </a:r>
          </a:p>
          <a:p>
            <a:pPr lvl="0" indent="0">
              <a:buNone/>
            </a:pPr>
            <a:r>
              <a:rPr dirty="0">
                <a:latin typeface="Courier"/>
              </a:rPr>
              <a:t>[1] "The mean of 9 and 23 is 16"</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23</a:t>
            </a:fld>
            <a:endParaRPr lang="en-US" dirty="0"/>
          </a:p>
        </p:txBody>
      </p:sp>
    </p:spTree>
    <p:extLst>
      <p:ext uri="{BB962C8B-B14F-4D97-AF65-F5344CB8AC3E}">
        <p14:creationId xmlns:p14="http://schemas.microsoft.com/office/powerpoint/2010/main" val="3384561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Functions</a:t>
            </a:r>
          </a:p>
        </p:txBody>
      </p:sp>
      <p:sp>
        <p:nvSpPr>
          <p:cNvPr id="3" name="Content Placeholder 2"/>
          <p:cNvSpPr>
            <a:spLocks noGrp="1"/>
          </p:cNvSpPr>
          <p:nvPr>
            <p:ph idx="1" hasCustomPrompt="1"/>
          </p:nvPr>
        </p:nvSpPr>
        <p:spPr/>
        <p:txBody>
          <a:bodyPr>
            <a:normAutofit fontScale="92500" lnSpcReduction="20000"/>
          </a:bodyPr>
          <a:lstStyle/>
          <a:p>
            <a:pPr marL="0" lvl="0" indent="0">
              <a:buNone/>
            </a:pPr>
            <a:r>
              <a:rPr dirty="0"/>
              <a:t>What if we want more?</a:t>
            </a:r>
          </a:p>
          <a:p>
            <a:pPr lvl="0" indent="0">
              <a:buNone/>
            </a:pPr>
            <a:r>
              <a:rPr dirty="0" err="1">
                <a:solidFill>
                  <a:srgbClr val="003B4F"/>
                </a:solidFill>
                <a:latin typeface="Courier"/>
              </a:rPr>
              <a:t>Chris_s_mean</a:t>
            </a:r>
            <a:r>
              <a:rPr dirty="0">
                <a:solidFill>
                  <a:srgbClr val="003B4F"/>
                </a:solidFill>
                <a:latin typeface="Courier"/>
              </a:rPr>
              <a:t> &lt;- function(...) {</a:t>
            </a:r>
            <a:br>
              <a:rPr dirty="0"/>
            </a:br>
            <a:r>
              <a:rPr dirty="0">
                <a:solidFill>
                  <a:srgbClr val="003B4F"/>
                </a:solidFill>
                <a:latin typeface="Courier"/>
              </a:rPr>
              <a:t>  numbers &lt;- </a:t>
            </a:r>
            <a:r>
              <a:rPr dirty="0">
                <a:solidFill>
                  <a:srgbClr val="4758AB"/>
                </a:solidFill>
                <a:latin typeface="Courier"/>
              </a:rPr>
              <a:t>c</a:t>
            </a:r>
            <a:r>
              <a:rPr dirty="0">
                <a:solidFill>
                  <a:srgbClr val="003B4F"/>
                </a:solidFill>
                <a:latin typeface="Courier"/>
              </a:rPr>
              <a:t>(...)</a:t>
            </a:r>
            <a:br>
              <a:rPr dirty="0"/>
            </a:b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 &lt;- </a:t>
            </a:r>
            <a:r>
              <a:rPr dirty="0">
                <a:solidFill>
                  <a:srgbClr val="4758AB"/>
                </a:solidFill>
                <a:latin typeface="Courier"/>
              </a:rPr>
              <a:t>mean</a:t>
            </a:r>
            <a:r>
              <a:rPr dirty="0">
                <a:solidFill>
                  <a:srgbClr val="003B4F"/>
                </a:solidFill>
                <a:latin typeface="Courier"/>
              </a:rPr>
              <a:t>(numbers)</a:t>
            </a:r>
            <a:br>
              <a:rPr dirty="0"/>
            </a:br>
            <a:r>
              <a:rPr dirty="0">
                <a:solidFill>
                  <a:srgbClr val="003B4F"/>
                </a:solidFill>
                <a:latin typeface="Courier"/>
              </a:rPr>
              <a:t>  </a:t>
            </a:r>
            <a:r>
              <a:rPr dirty="0">
                <a:solidFill>
                  <a:srgbClr val="4758AB"/>
                </a:solidFill>
                <a:latin typeface="Courier"/>
              </a:rPr>
              <a:t>print</a:t>
            </a:r>
            <a:r>
              <a:rPr dirty="0">
                <a:solidFill>
                  <a:srgbClr val="003B4F"/>
                </a:solidFill>
                <a:latin typeface="Courier"/>
              </a:rPr>
              <a:t>(</a:t>
            </a:r>
            <a:r>
              <a:rPr dirty="0" err="1">
                <a:solidFill>
                  <a:srgbClr val="4758AB"/>
                </a:solidFill>
                <a:latin typeface="Courier"/>
              </a:rPr>
              <a:t>ifelse</a:t>
            </a:r>
            <a:r>
              <a:rPr dirty="0">
                <a:solidFill>
                  <a:srgbClr val="003B4F"/>
                </a:solidFill>
                <a:latin typeface="Courier"/>
              </a:rPr>
              <a:t>(</a:t>
            </a:r>
            <a:r>
              <a:rPr dirty="0">
                <a:solidFill>
                  <a:srgbClr val="4758AB"/>
                </a:solidFill>
                <a:latin typeface="Courier"/>
              </a:rPr>
              <a:t>length</a:t>
            </a:r>
            <a:r>
              <a:rPr dirty="0">
                <a:solidFill>
                  <a:srgbClr val="003B4F"/>
                </a:solidFill>
                <a:latin typeface="Courier"/>
              </a:rPr>
              <a:t>(numbers) </a:t>
            </a:r>
            <a:r>
              <a:rPr dirty="0">
                <a:solidFill>
                  <a:srgbClr val="5E5E5E"/>
                </a:solidFill>
                <a:latin typeface="Courier"/>
              </a:rPr>
              <a:t>&gt;</a:t>
            </a:r>
            <a:r>
              <a:rPr dirty="0">
                <a:solidFill>
                  <a:srgbClr val="003B4F"/>
                </a:solidFill>
                <a:latin typeface="Courier"/>
              </a:rPr>
              <a:t> </a:t>
            </a:r>
            <a:r>
              <a:rPr dirty="0">
                <a:solidFill>
                  <a:srgbClr val="AD0000"/>
                </a:solidFill>
                <a:latin typeface="Courier"/>
              </a:rPr>
              <a:t>2</a:t>
            </a:r>
            <a:r>
              <a:rPr dirty="0">
                <a:solidFill>
                  <a:srgbClr val="003B4F"/>
                </a:solidFill>
                <a:latin typeface="Courier"/>
              </a:rPr>
              <a:t>, </a:t>
            </a:r>
            <a:br>
              <a:rPr dirty="0"/>
            </a:br>
            <a:r>
              <a:rPr dirty="0">
                <a:solidFill>
                  <a:srgbClr val="003B4F"/>
                </a:solidFill>
                <a:latin typeface="Courier"/>
              </a:rPr>
              <a:t>         </a:t>
            </a:r>
            <a:r>
              <a:rPr dirty="0">
                <a:solidFill>
                  <a:srgbClr val="4758AB"/>
                </a:solidFill>
                <a:latin typeface="Courier"/>
              </a:rPr>
              <a:t>paste</a:t>
            </a:r>
            <a:r>
              <a:rPr dirty="0">
                <a:solidFill>
                  <a:srgbClr val="003B4F"/>
                </a:solidFill>
                <a:latin typeface="Courier"/>
              </a:rPr>
              <a:t>(</a:t>
            </a:r>
            <a:r>
              <a:rPr dirty="0">
                <a:solidFill>
                  <a:srgbClr val="20794D"/>
                </a:solidFill>
                <a:latin typeface="Courier"/>
              </a:rPr>
              <a:t>"The mean of the numbers is"</a:t>
            </a: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a:t>
            </a:r>
            <a:br>
              <a:rPr dirty="0"/>
            </a:br>
            <a:r>
              <a:rPr dirty="0">
                <a:solidFill>
                  <a:srgbClr val="003B4F"/>
                </a:solidFill>
                <a:latin typeface="Courier"/>
              </a:rPr>
              <a:t>         </a:t>
            </a:r>
            <a:r>
              <a:rPr dirty="0">
                <a:solidFill>
                  <a:srgbClr val="4758AB"/>
                </a:solidFill>
                <a:latin typeface="Courier"/>
              </a:rPr>
              <a:t>paste</a:t>
            </a:r>
            <a:r>
              <a:rPr dirty="0">
                <a:solidFill>
                  <a:srgbClr val="003B4F"/>
                </a:solidFill>
                <a:latin typeface="Courier"/>
              </a:rPr>
              <a:t>(</a:t>
            </a:r>
            <a:r>
              <a:rPr dirty="0">
                <a:solidFill>
                  <a:srgbClr val="20794D"/>
                </a:solidFill>
                <a:latin typeface="Courier"/>
              </a:rPr>
              <a:t>"The mean of"</a:t>
            </a:r>
            <a:r>
              <a:rPr dirty="0">
                <a:solidFill>
                  <a:srgbClr val="003B4F"/>
                </a:solidFill>
                <a:latin typeface="Courier"/>
              </a:rPr>
              <a:t>, numbers[</a:t>
            </a:r>
            <a:r>
              <a:rPr dirty="0">
                <a:solidFill>
                  <a:srgbClr val="AD0000"/>
                </a:solidFill>
                <a:latin typeface="Courier"/>
              </a:rPr>
              <a:t>1</a:t>
            </a:r>
            <a:r>
              <a:rPr dirty="0">
                <a:solidFill>
                  <a:srgbClr val="003B4F"/>
                </a:solidFill>
                <a:latin typeface="Courier"/>
              </a:rPr>
              <a:t>], </a:t>
            </a:r>
            <a:r>
              <a:rPr dirty="0">
                <a:solidFill>
                  <a:srgbClr val="20794D"/>
                </a:solidFill>
                <a:latin typeface="Courier"/>
              </a:rPr>
              <a:t>"and"</a:t>
            </a:r>
            <a:r>
              <a:rPr dirty="0">
                <a:solidFill>
                  <a:srgbClr val="003B4F"/>
                </a:solidFill>
                <a:latin typeface="Courier"/>
              </a:rPr>
              <a:t>, numbers[</a:t>
            </a:r>
            <a:r>
              <a:rPr dirty="0">
                <a:solidFill>
                  <a:srgbClr val="AD0000"/>
                </a:solidFill>
                <a:latin typeface="Courier"/>
              </a:rPr>
              <a:t>2</a:t>
            </a:r>
            <a:r>
              <a:rPr dirty="0">
                <a:solidFill>
                  <a:srgbClr val="003B4F"/>
                </a:solidFill>
                <a:latin typeface="Courier"/>
              </a:rPr>
              <a:t>], </a:t>
            </a:r>
            <a:r>
              <a:rPr dirty="0">
                <a:solidFill>
                  <a:srgbClr val="20794D"/>
                </a:solidFill>
                <a:latin typeface="Courier"/>
              </a:rPr>
              <a:t>"is"</a:t>
            </a: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a:t>
            </a:r>
            <a:br>
              <a:rPr dirty="0"/>
            </a:br>
            <a:r>
              <a:rPr dirty="0">
                <a:solidFill>
                  <a:srgbClr val="003B4F"/>
                </a:solidFill>
                <a:latin typeface="Courier"/>
              </a:rPr>
              <a:t>        )</a:t>
            </a:r>
            <a:br>
              <a:rPr dirty="0"/>
            </a:br>
            <a:r>
              <a:rPr dirty="0">
                <a:solidFill>
                  <a:srgbClr val="003B4F"/>
                </a:solidFill>
                <a:latin typeface="Courier"/>
              </a:rPr>
              <a:t>}</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1</a:t>
            </a:r>
            <a:r>
              <a:rPr dirty="0">
                <a:solidFill>
                  <a:srgbClr val="003B4F"/>
                </a:solidFill>
                <a:latin typeface="Courier"/>
              </a:rPr>
              <a:t>, </a:t>
            </a:r>
            <a:r>
              <a:rPr dirty="0">
                <a:solidFill>
                  <a:srgbClr val="AD0000"/>
                </a:solidFill>
                <a:latin typeface="Courier"/>
              </a:rPr>
              <a:t>2</a:t>
            </a:r>
            <a:r>
              <a:rPr dirty="0">
                <a:solidFill>
                  <a:srgbClr val="003B4F"/>
                </a:solidFill>
                <a:latin typeface="Courier"/>
              </a:rPr>
              <a:t>, </a:t>
            </a:r>
            <a:r>
              <a:rPr dirty="0">
                <a:solidFill>
                  <a:srgbClr val="AD0000"/>
                </a:solidFill>
                <a:latin typeface="Courier"/>
              </a:rPr>
              <a:t>3</a:t>
            </a:r>
            <a:r>
              <a:rPr dirty="0">
                <a:solidFill>
                  <a:srgbClr val="003B4F"/>
                </a:solidFill>
                <a:latin typeface="Courier"/>
              </a:rPr>
              <a:t>)</a:t>
            </a:r>
          </a:p>
          <a:p>
            <a:pPr lvl="0" indent="0">
              <a:buNone/>
            </a:pPr>
            <a:r>
              <a:rPr dirty="0">
                <a:latin typeface="Courier"/>
              </a:rPr>
              <a:t>[1] "The mean of the numbers is 2"</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9</a:t>
            </a:r>
            <a:r>
              <a:rPr dirty="0">
                <a:solidFill>
                  <a:srgbClr val="003B4F"/>
                </a:solidFill>
                <a:latin typeface="Courier"/>
              </a:rPr>
              <a:t>, </a:t>
            </a:r>
            <a:r>
              <a:rPr dirty="0">
                <a:solidFill>
                  <a:srgbClr val="AD0000"/>
                </a:solidFill>
                <a:latin typeface="Courier"/>
              </a:rPr>
              <a:t>23</a:t>
            </a:r>
            <a:r>
              <a:rPr dirty="0">
                <a:solidFill>
                  <a:srgbClr val="003B4F"/>
                </a:solidFill>
                <a:latin typeface="Courier"/>
              </a:rPr>
              <a:t>)</a:t>
            </a:r>
          </a:p>
          <a:p>
            <a:pPr lvl="0" indent="0">
              <a:buNone/>
            </a:pPr>
            <a:r>
              <a:rPr dirty="0">
                <a:latin typeface="Courier"/>
              </a:rPr>
              <a:t>[1] "The mean of 9 and 23 is 16"</a:t>
            </a:r>
          </a:p>
          <a:p>
            <a:pPr lvl="0" indent="0">
              <a:buNone/>
            </a:pPr>
            <a:r>
              <a:rPr dirty="0" err="1">
                <a:solidFill>
                  <a:srgbClr val="4758AB"/>
                </a:solidFill>
                <a:latin typeface="Courier"/>
              </a:rPr>
              <a:t>Chris_s_mean</a:t>
            </a:r>
            <a:r>
              <a:rPr dirty="0">
                <a:solidFill>
                  <a:srgbClr val="003B4F"/>
                </a:solidFill>
                <a:latin typeface="Courier"/>
              </a:rPr>
              <a:t>(</a:t>
            </a:r>
            <a:r>
              <a:rPr dirty="0">
                <a:solidFill>
                  <a:srgbClr val="AD0000"/>
                </a:solidFill>
                <a:latin typeface="Courier"/>
              </a:rPr>
              <a:t>4</a:t>
            </a:r>
            <a:r>
              <a:rPr dirty="0">
                <a:solidFill>
                  <a:srgbClr val="5E5E5E"/>
                </a:solidFill>
                <a:latin typeface="Courier"/>
              </a:rPr>
              <a:t>:</a:t>
            </a:r>
            <a:r>
              <a:rPr dirty="0">
                <a:solidFill>
                  <a:srgbClr val="AD0000"/>
                </a:solidFill>
                <a:latin typeface="Courier"/>
              </a:rPr>
              <a:t>400</a:t>
            </a:r>
            <a:r>
              <a:rPr dirty="0">
                <a:solidFill>
                  <a:srgbClr val="003B4F"/>
                </a:solidFill>
                <a:latin typeface="Courier"/>
              </a:rPr>
              <a:t>)</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24</a:t>
            </a:fld>
            <a:endParaRPr lang="en-US" dirty="0"/>
          </a:p>
        </p:txBody>
      </p:sp>
    </p:spTree>
    <p:extLst>
      <p:ext uri="{BB962C8B-B14F-4D97-AF65-F5344CB8AC3E}">
        <p14:creationId xmlns:p14="http://schemas.microsoft.com/office/powerpoint/2010/main" val="1636172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Functions</a:t>
            </a:r>
          </a:p>
        </p:txBody>
      </p:sp>
      <p:sp>
        <p:nvSpPr>
          <p:cNvPr id="3" name="Content Placeholder 2"/>
          <p:cNvSpPr>
            <a:spLocks noGrp="1"/>
          </p:cNvSpPr>
          <p:nvPr>
            <p:ph idx="1" hasCustomPrompt="1"/>
          </p:nvPr>
        </p:nvSpPr>
        <p:spPr/>
        <p:txBody>
          <a:bodyPr>
            <a:normAutofit fontScale="85000" lnSpcReduction="10000"/>
          </a:bodyPr>
          <a:lstStyle/>
          <a:p>
            <a:pPr marL="0" lvl="0" indent="0">
              <a:buNone/>
            </a:pPr>
            <a:r>
              <a:t>What if we want more?</a:t>
            </a:r>
          </a:p>
          <a:p>
            <a:pPr lvl="0" indent="0">
              <a:buNone/>
            </a:pPr>
            <a:r>
              <a:rPr>
                <a:solidFill>
                  <a:srgbClr val="003B4F"/>
                </a:solidFill>
                <a:latin typeface="Courier"/>
              </a:rPr>
              <a:t>Chris_s_mean &lt;- function(...) {</a:t>
            </a:r>
            <a:br/>
            <a:r>
              <a:rPr>
                <a:solidFill>
                  <a:srgbClr val="003B4F"/>
                </a:solidFill>
                <a:latin typeface="Courier"/>
              </a:rPr>
              <a:t>  numbers &lt;- </a:t>
            </a:r>
            <a:r>
              <a:rPr>
                <a:solidFill>
                  <a:srgbClr val="4758AB"/>
                </a:solidFill>
                <a:latin typeface="Courier"/>
              </a:rPr>
              <a:t>c</a:t>
            </a:r>
            <a:r>
              <a:rPr>
                <a:solidFill>
                  <a:srgbClr val="003B4F"/>
                </a:solidFill>
                <a:latin typeface="Courier"/>
              </a:rPr>
              <a:t>(...)</a:t>
            </a:r>
            <a:br/>
            <a:r>
              <a:rPr>
                <a:solidFill>
                  <a:srgbClr val="003B4F"/>
                </a:solidFill>
                <a:latin typeface="Courier"/>
              </a:rPr>
              <a:t>  mean_value &lt;- </a:t>
            </a:r>
            <a:r>
              <a:rPr>
                <a:solidFill>
                  <a:srgbClr val="4758AB"/>
                </a:solidFill>
                <a:latin typeface="Courier"/>
              </a:rPr>
              <a:t>mean</a:t>
            </a:r>
            <a:r>
              <a:rPr>
                <a:solidFill>
                  <a:srgbClr val="003B4F"/>
                </a:solidFill>
                <a:latin typeface="Courier"/>
              </a:rPr>
              <a:t>(numbers)</a:t>
            </a:r>
            <a:br/>
            <a:r>
              <a:rPr>
                <a:solidFill>
                  <a:srgbClr val="003B4F"/>
                </a:solidFill>
                <a:latin typeface="Courier"/>
              </a:rPr>
              <a:t>  </a:t>
            </a:r>
            <a:r>
              <a:rPr>
                <a:solidFill>
                  <a:srgbClr val="4758AB"/>
                </a:solidFill>
                <a:latin typeface="Courier"/>
              </a:rPr>
              <a:t>print</a:t>
            </a:r>
            <a:r>
              <a:rPr>
                <a:solidFill>
                  <a:srgbClr val="003B4F"/>
                </a:solidFill>
                <a:latin typeface="Courier"/>
              </a:rPr>
              <a:t>(</a:t>
            </a:r>
            <a:r>
              <a:rPr>
                <a:solidFill>
                  <a:srgbClr val="4758AB"/>
                </a:solidFill>
                <a:latin typeface="Courier"/>
              </a:rPr>
              <a:t>ifelse</a:t>
            </a:r>
            <a:r>
              <a:rPr>
                <a:solidFill>
                  <a:srgbClr val="003B4F"/>
                </a:solidFill>
                <a:latin typeface="Courier"/>
              </a:rPr>
              <a:t>(</a:t>
            </a:r>
            <a:r>
              <a:rPr>
                <a:solidFill>
                  <a:srgbClr val="4758AB"/>
                </a:solidFill>
                <a:latin typeface="Courier"/>
              </a:rPr>
              <a:t>length</a:t>
            </a:r>
            <a:r>
              <a:rPr>
                <a:solidFill>
                  <a:srgbClr val="003B4F"/>
                </a:solidFill>
                <a:latin typeface="Courier"/>
              </a:rPr>
              <a:t>(numbers) </a:t>
            </a:r>
            <a:r>
              <a:rPr>
                <a:solidFill>
                  <a:srgbClr val="5E5E5E"/>
                </a:solidFill>
                <a:latin typeface="Courier"/>
              </a:rPr>
              <a:t>&gt;</a:t>
            </a:r>
            <a:r>
              <a:rPr>
                <a:solidFill>
                  <a:srgbClr val="003B4F"/>
                </a:solidFill>
                <a:latin typeface="Courier"/>
              </a:rPr>
              <a:t> </a:t>
            </a:r>
            <a:r>
              <a:rPr>
                <a:solidFill>
                  <a:srgbClr val="AD0000"/>
                </a:solidFill>
                <a:latin typeface="Courier"/>
              </a:rPr>
              <a:t>2</a:t>
            </a:r>
            <a:r>
              <a:rPr>
                <a:solidFill>
                  <a:srgbClr val="003B4F"/>
                </a:solidFill>
                <a:latin typeface="Courier"/>
              </a:rPr>
              <a:t>, </a:t>
            </a:r>
            <a:br/>
            <a:r>
              <a:rPr>
                <a:solidFill>
                  <a:srgbClr val="003B4F"/>
                </a:solidFill>
                <a:latin typeface="Courier"/>
              </a:rPr>
              <a:t>         </a:t>
            </a:r>
            <a:r>
              <a:rPr>
                <a:solidFill>
                  <a:srgbClr val="4758AB"/>
                </a:solidFill>
                <a:latin typeface="Courier"/>
              </a:rPr>
              <a:t>paste</a:t>
            </a:r>
            <a:r>
              <a:rPr>
                <a:solidFill>
                  <a:srgbClr val="003B4F"/>
                </a:solidFill>
                <a:latin typeface="Courier"/>
              </a:rPr>
              <a:t>(</a:t>
            </a:r>
            <a:r>
              <a:rPr>
                <a:solidFill>
                  <a:srgbClr val="20794D"/>
                </a:solidFill>
                <a:latin typeface="Courier"/>
              </a:rPr>
              <a:t>"The mean of the numbers is"</a:t>
            </a:r>
            <a:r>
              <a:rPr>
                <a:solidFill>
                  <a:srgbClr val="003B4F"/>
                </a:solidFill>
                <a:latin typeface="Courier"/>
              </a:rPr>
              <a:t>, mean_value),</a:t>
            </a:r>
            <a:br/>
            <a:r>
              <a:rPr>
                <a:solidFill>
                  <a:srgbClr val="003B4F"/>
                </a:solidFill>
                <a:latin typeface="Courier"/>
              </a:rPr>
              <a:t>         </a:t>
            </a:r>
            <a:r>
              <a:rPr>
                <a:solidFill>
                  <a:srgbClr val="4758AB"/>
                </a:solidFill>
                <a:latin typeface="Courier"/>
              </a:rPr>
              <a:t>paste</a:t>
            </a:r>
            <a:r>
              <a:rPr>
                <a:solidFill>
                  <a:srgbClr val="003B4F"/>
                </a:solidFill>
                <a:latin typeface="Courier"/>
              </a:rPr>
              <a:t>(</a:t>
            </a:r>
            <a:r>
              <a:rPr>
                <a:solidFill>
                  <a:srgbClr val="20794D"/>
                </a:solidFill>
                <a:latin typeface="Courier"/>
              </a:rPr>
              <a:t>"The mean of"</a:t>
            </a:r>
            <a:r>
              <a:rPr>
                <a:solidFill>
                  <a:srgbClr val="003B4F"/>
                </a:solidFill>
                <a:latin typeface="Courier"/>
              </a:rPr>
              <a:t>, numbers[</a:t>
            </a:r>
            <a:r>
              <a:rPr>
                <a:solidFill>
                  <a:srgbClr val="AD0000"/>
                </a:solidFill>
                <a:latin typeface="Courier"/>
              </a:rPr>
              <a:t>1</a:t>
            </a:r>
            <a:r>
              <a:rPr>
                <a:solidFill>
                  <a:srgbClr val="003B4F"/>
                </a:solidFill>
                <a:latin typeface="Courier"/>
              </a:rPr>
              <a:t>], </a:t>
            </a:r>
            <a:r>
              <a:rPr>
                <a:solidFill>
                  <a:srgbClr val="20794D"/>
                </a:solidFill>
                <a:latin typeface="Courier"/>
              </a:rPr>
              <a:t>"and"</a:t>
            </a:r>
            <a:r>
              <a:rPr>
                <a:solidFill>
                  <a:srgbClr val="003B4F"/>
                </a:solidFill>
                <a:latin typeface="Courier"/>
              </a:rPr>
              <a:t>, numbers[</a:t>
            </a:r>
            <a:r>
              <a:rPr>
                <a:solidFill>
                  <a:srgbClr val="AD0000"/>
                </a:solidFill>
                <a:latin typeface="Courier"/>
              </a:rPr>
              <a:t>2</a:t>
            </a:r>
            <a:r>
              <a:rPr>
                <a:solidFill>
                  <a:srgbClr val="003B4F"/>
                </a:solidFill>
                <a:latin typeface="Courier"/>
              </a:rPr>
              <a:t>], </a:t>
            </a:r>
            <a:r>
              <a:rPr>
                <a:solidFill>
                  <a:srgbClr val="20794D"/>
                </a:solidFill>
                <a:latin typeface="Courier"/>
              </a:rPr>
              <a:t>"is"</a:t>
            </a:r>
            <a:r>
              <a:rPr>
                <a:solidFill>
                  <a:srgbClr val="003B4F"/>
                </a:solidFill>
                <a:latin typeface="Courier"/>
              </a:rPr>
              <a:t>, mean_value))</a:t>
            </a:r>
            <a:br/>
            <a:r>
              <a:rPr>
                <a:solidFill>
                  <a:srgbClr val="003B4F"/>
                </a:solidFill>
                <a:latin typeface="Courier"/>
              </a:rPr>
              <a:t>        )</a:t>
            </a:r>
            <a:br/>
            <a:r>
              <a:rPr>
                <a:solidFill>
                  <a:srgbClr val="003B4F"/>
                </a:solidFill>
                <a:latin typeface="Courier"/>
              </a:rPr>
              <a:t>}</a:t>
            </a:r>
          </a:p>
          <a:p>
            <a:pPr lvl="0" indent="0">
              <a:buNone/>
            </a:pPr>
            <a:r>
              <a:rPr>
                <a:solidFill>
                  <a:srgbClr val="4758AB"/>
                </a:solidFill>
                <a:latin typeface="Courier"/>
              </a:rPr>
              <a:t>Chris_s_mean</a:t>
            </a:r>
            <a:r>
              <a:rPr>
                <a:solidFill>
                  <a:srgbClr val="003B4F"/>
                </a:solidFill>
                <a:latin typeface="Courier"/>
              </a:rPr>
              <a:t>(</a:t>
            </a:r>
            <a:r>
              <a:rPr>
                <a:solidFill>
                  <a:srgbClr val="AD0000"/>
                </a:solidFill>
                <a:latin typeface="Courier"/>
              </a:rPr>
              <a:t>1</a:t>
            </a:r>
            <a:r>
              <a:rPr>
                <a:solidFill>
                  <a:srgbClr val="003B4F"/>
                </a:solidFill>
                <a:latin typeface="Courier"/>
              </a:rPr>
              <a:t>, </a:t>
            </a:r>
            <a:r>
              <a:rPr>
                <a:solidFill>
                  <a:srgbClr val="AD0000"/>
                </a:solidFill>
                <a:latin typeface="Courier"/>
              </a:rPr>
              <a:t>2</a:t>
            </a:r>
            <a:r>
              <a:rPr>
                <a:solidFill>
                  <a:srgbClr val="003B4F"/>
                </a:solidFill>
                <a:latin typeface="Courier"/>
              </a:rPr>
              <a:t>, </a:t>
            </a:r>
            <a:r>
              <a:rPr>
                <a:solidFill>
                  <a:srgbClr val="AD0000"/>
                </a:solidFill>
                <a:latin typeface="Courier"/>
              </a:rPr>
              <a:t>3</a:t>
            </a:r>
            <a:r>
              <a:rPr>
                <a:solidFill>
                  <a:srgbClr val="003B4F"/>
                </a:solidFill>
                <a:latin typeface="Courier"/>
              </a:rPr>
              <a:t>)</a:t>
            </a:r>
          </a:p>
          <a:p>
            <a:pPr lvl="0" indent="0">
              <a:buNone/>
            </a:pPr>
            <a:r>
              <a:rPr>
                <a:latin typeface="Courier"/>
              </a:rPr>
              <a:t>[1] "The mean of the numbers is 2"</a:t>
            </a:r>
          </a:p>
          <a:p>
            <a:pPr lvl="0" indent="0">
              <a:buNone/>
            </a:pPr>
            <a:r>
              <a:rPr>
                <a:solidFill>
                  <a:srgbClr val="4758AB"/>
                </a:solidFill>
                <a:latin typeface="Courier"/>
              </a:rPr>
              <a:t>Chris_s_mean</a:t>
            </a:r>
            <a:r>
              <a:rPr>
                <a:solidFill>
                  <a:srgbClr val="003B4F"/>
                </a:solidFill>
                <a:latin typeface="Courier"/>
              </a:rPr>
              <a:t>(</a:t>
            </a:r>
            <a:r>
              <a:rPr>
                <a:solidFill>
                  <a:srgbClr val="AD0000"/>
                </a:solidFill>
                <a:latin typeface="Courier"/>
              </a:rPr>
              <a:t>9</a:t>
            </a:r>
            <a:r>
              <a:rPr>
                <a:solidFill>
                  <a:srgbClr val="003B4F"/>
                </a:solidFill>
                <a:latin typeface="Courier"/>
              </a:rPr>
              <a:t>, </a:t>
            </a:r>
            <a:r>
              <a:rPr>
                <a:solidFill>
                  <a:srgbClr val="AD0000"/>
                </a:solidFill>
                <a:latin typeface="Courier"/>
              </a:rPr>
              <a:t>23</a:t>
            </a:r>
            <a:r>
              <a:rPr>
                <a:solidFill>
                  <a:srgbClr val="003B4F"/>
                </a:solidFill>
                <a:latin typeface="Courier"/>
              </a:rPr>
              <a:t>)</a:t>
            </a:r>
          </a:p>
          <a:p>
            <a:pPr lvl="0" indent="0">
              <a:buNone/>
            </a:pPr>
            <a:r>
              <a:rPr>
                <a:latin typeface="Courier"/>
              </a:rPr>
              <a:t>[1] "The mean of 9 and 23 is 16"</a:t>
            </a:r>
          </a:p>
          <a:p>
            <a:pPr lvl="0" indent="0">
              <a:buNone/>
            </a:pPr>
            <a:r>
              <a:rPr>
                <a:solidFill>
                  <a:srgbClr val="4758AB"/>
                </a:solidFill>
                <a:latin typeface="Courier"/>
              </a:rPr>
              <a:t>Chris_s_mean</a:t>
            </a:r>
            <a:r>
              <a:rPr>
                <a:solidFill>
                  <a:srgbClr val="003B4F"/>
                </a:solidFill>
                <a:latin typeface="Courier"/>
              </a:rPr>
              <a:t>(</a:t>
            </a:r>
            <a:r>
              <a:rPr>
                <a:solidFill>
                  <a:srgbClr val="AD0000"/>
                </a:solidFill>
                <a:latin typeface="Courier"/>
              </a:rPr>
              <a:t>4</a:t>
            </a:r>
            <a:r>
              <a:rPr>
                <a:solidFill>
                  <a:srgbClr val="5E5E5E"/>
                </a:solidFill>
                <a:latin typeface="Courier"/>
              </a:rPr>
              <a:t>:</a:t>
            </a:r>
            <a:r>
              <a:rPr>
                <a:solidFill>
                  <a:srgbClr val="AD0000"/>
                </a:solidFill>
                <a:latin typeface="Courier"/>
              </a:rPr>
              <a:t>400</a:t>
            </a:r>
            <a:r>
              <a:rPr>
                <a:solidFill>
                  <a:srgbClr val="003B4F"/>
                </a:solidFill>
                <a:latin typeface="Courier"/>
              </a:rPr>
              <a:t>)</a:t>
            </a:r>
          </a:p>
          <a:p>
            <a:pPr lvl="0" indent="0">
              <a:buNone/>
            </a:pPr>
            <a:r>
              <a:rPr>
                <a:latin typeface="Courier"/>
              </a:rPr>
              <a:t>[1] "The mean of the numbers is 202"</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25</a:t>
            </a:fld>
            <a:endParaRPr lang="en-US" dirty="0"/>
          </a:p>
        </p:txBody>
      </p:sp>
    </p:spTree>
    <p:extLst>
      <p:ext uri="{BB962C8B-B14F-4D97-AF65-F5344CB8AC3E}">
        <p14:creationId xmlns:p14="http://schemas.microsoft.com/office/powerpoint/2010/main" val="3225486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Other essential tools we will use</a:t>
            </a:r>
          </a:p>
        </p:txBody>
      </p:sp>
      <p:sp>
        <p:nvSpPr>
          <p:cNvPr id="3" name="Content Placeholder 2"/>
          <p:cNvSpPr>
            <a:spLocks noGrp="1"/>
          </p:cNvSpPr>
          <p:nvPr>
            <p:ph idx="1" hasCustomPrompt="1"/>
          </p:nvPr>
        </p:nvSpPr>
        <p:spPr/>
        <p:txBody>
          <a:bodyPr>
            <a:normAutofit/>
          </a:bodyPr>
          <a:lstStyle/>
          <a:p>
            <a:pPr lvl="0"/>
            <a:r>
              <a:rPr sz="2400" i="1" dirty="0"/>
              <a:t>R</a:t>
            </a:r>
            <a:r>
              <a:rPr sz="2400" dirty="0"/>
              <a:t> packages</a:t>
            </a:r>
          </a:p>
          <a:p>
            <a:pPr lvl="1"/>
            <a:r>
              <a:rPr sz="2000" dirty="0" err="1">
                <a:latin typeface="Courier"/>
              </a:rPr>
              <a:t>tidyverse</a:t>
            </a:r>
            <a:endParaRPr sz="2000" dirty="0">
              <a:latin typeface="Courier"/>
            </a:endParaRPr>
          </a:p>
          <a:p>
            <a:pPr lvl="2"/>
            <a:r>
              <a:rPr lang="en-GB" sz="1800" dirty="0">
                <a:latin typeface="Courier"/>
              </a:rPr>
              <a:t>d</a:t>
            </a:r>
            <a:r>
              <a:rPr sz="1800" dirty="0" err="1">
                <a:latin typeface="Courier"/>
              </a:rPr>
              <a:t>plyr</a:t>
            </a:r>
            <a:endParaRPr lang="en-GB" sz="1800" dirty="0">
              <a:latin typeface="Courier"/>
            </a:endParaRPr>
          </a:p>
          <a:p>
            <a:pPr lvl="2"/>
            <a:r>
              <a:rPr lang="en-GB" sz="1800" dirty="0">
                <a:latin typeface="Courier"/>
              </a:rPr>
              <a:t>…</a:t>
            </a:r>
            <a:endParaRPr sz="1800" dirty="0">
              <a:latin typeface="Courier"/>
            </a:endParaRPr>
          </a:p>
          <a:p>
            <a:pPr lvl="1"/>
            <a:r>
              <a:rPr sz="2000" dirty="0" err="1">
                <a:latin typeface="Courier"/>
              </a:rPr>
              <a:t>easystats</a:t>
            </a:r>
            <a:endParaRPr sz="2000" dirty="0">
              <a:latin typeface="Courier"/>
            </a:endParaRPr>
          </a:p>
          <a:p>
            <a:pPr lvl="2"/>
            <a:r>
              <a:rPr lang="en-GB" sz="1800" dirty="0">
                <a:latin typeface="Courier"/>
              </a:rPr>
              <a:t>d</a:t>
            </a:r>
            <a:r>
              <a:rPr sz="1800" dirty="0" err="1">
                <a:latin typeface="Courier"/>
              </a:rPr>
              <a:t>atawizard</a:t>
            </a:r>
            <a:endParaRPr lang="en-GB" sz="1800" dirty="0">
              <a:latin typeface="Courier"/>
            </a:endParaRPr>
          </a:p>
          <a:p>
            <a:pPr lvl="2"/>
            <a:r>
              <a:rPr lang="en-GB" sz="1800" dirty="0">
                <a:latin typeface="Courier"/>
              </a:rPr>
              <a:t>…</a:t>
            </a:r>
            <a:endParaRPr sz="1800" dirty="0">
              <a:latin typeface="Courier"/>
            </a:endParaRPr>
          </a:p>
          <a:p>
            <a:pPr lvl="1"/>
            <a:r>
              <a:rPr sz="2000" dirty="0">
                <a:latin typeface="Courier"/>
              </a:rPr>
              <a:t>ggplot2</a:t>
            </a:r>
          </a:p>
          <a:p>
            <a:pPr lvl="1"/>
            <a:r>
              <a:rPr sz="2000" dirty="0" err="1">
                <a:latin typeface="Courier"/>
              </a:rPr>
              <a:t>ggformula</a:t>
            </a:r>
            <a:endParaRPr sz="2000" dirty="0">
              <a:latin typeface="Courier"/>
            </a:endParaRPr>
          </a:p>
          <a:p>
            <a:pPr lvl="1"/>
            <a:r>
              <a:rPr lang="en-GB" sz="2000" dirty="0">
                <a:latin typeface="Courier"/>
              </a:rPr>
              <a:t>g</a:t>
            </a:r>
            <a:r>
              <a:rPr sz="2000" dirty="0" err="1">
                <a:latin typeface="Courier"/>
              </a:rPr>
              <a:t>tsummary</a:t>
            </a:r>
            <a:endParaRPr lang="en-GB" sz="2400" i="1" dirty="0"/>
          </a:p>
          <a:p>
            <a:pPr lvl="1"/>
            <a:r>
              <a:rPr lang="en-GB" sz="2400" i="1" dirty="0">
                <a:latin typeface="Courier"/>
              </a:rPr>
              <a:t>…</a:t>
            </a:r>
            <a:endParaRPr sz="2000" dirty="0">
              <a:latin typeface="Courier"/>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26</a:t>
            </a:fld>
            <a:endParaRPr lang="en-US" dirty="0"/>
          </a:p>
        </p:txBody>
      </p:sp>
    </p:spTree>
    <p:extLst>
      <p:ext uri="{BB962C8B-B14F-4D97-AF65-F5344CB8AC3E}">
        <p14:creationId xmlns:p14="http://schemas.microsoft.com/office/powerpoint/2010/main" val="53320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Other essential tools we will use</a:t>
            </a:r>
          </a:p>
        </p:txBody>
      </p:sp>
      <p:sp>
        <p:nvSpPr>
          <p:cNvPr id="3" name="Content Placeholder 2"/>
          <p:cNvSpPr>
            <a:spLocks noGrp="1"/>
          </p:cNvSpPr>
          <p:nvPr>
            <p:ph idx="1" hasCustomPrompt="1"/>
          </p:nvPr>
        </p:nvSpPr>
        <p:spPr/>
        <p:txBody>
          <a:bodyPr>
            <a:normAutofit/>
          </a:bodyPr>
          <a:lstStyle/>
          <a:p>
            <a:pPr lvl="0"/>
            <a:r>
              <a:rPr sz="2400" i="1" dirty="0"/>
              <a:t>R</a:t>
            </a:r>
            <a:r>
              <a:rPr sz="2400" dirty="0"/>
              <a:t> packages</a:t>
            </a:r>
          </a:p>
          <a:p>
            <a:pPr lvl="1"/>
            <a:r>
              <a:rPr sz="2000" dirty="0" err="1">
                <a:latin typeface="Courier"/>
              </a:rPr>
              <a:t>tidyverse</a:t>
            </a:r>
            <a:endParaRPr sz="2000" dirty="0">
              <a:latin typeface="Courier"/>
            </a:endParaRPr>
          </a:p>
          <a:p>
            <a:pPr lvl="2"/>
            <a:r>
              <a:rPr lang="en-GB" sz="1800" dirty="0">
                <a:latin typeface="Courier"/>
              </a:rPr>
              <a:t>d</a:t>
            </a:r>
            <a:r>
              <a:rPr sz="1800" dirty="0" err="1">
                <a:latin typeface="Courier"/>
              </a:rPr>
              <a:t>plyr</a:t>
            </a:r>
            <a:endParaRPr lang="en-GB" sz="1800" dirty="0">
              <a:latin typeface="Courier"/>
            </a:endParaRPr>
          </a:p>
          <a:p>
            <a:pPr lvl="2"/>
            <a:r>
              <a:rPr lang="en-GB" sz="1800" dirty="0">
                <a:latin typeface="Courier"/>
              </a:rPr>
              <a:t>…</a:t>
            </a:r>
            <a:endParaRPr sz="1800" dirty="0">
              <a:latin typeface="Courier"/>
            </a:endParaRPr>
          </a:p>
          <a:p>
            <a:pPr lvl="1"/>
            <a:r>
              <a:rPr sz="2000" dirty="0" err="1">
                <a:latin typeface="Courier"/>
              </a:rPr>
              <a:t>easystats</a:t>
            </a:r>
            <a:endParaRPr sz="2000" dirty="0">
              <a:latin typeface="Courier"/>
            </a:endParaRPr>
          </a:p>
          <a:p>
            <a:pPr lvl="2"/>
            <a:r>
              <a:rPr lang="en-GB" sz="1800" dirty="0">
                <a:latin typeface="Courier"/>
              </a:rPr>
              <a:t>d</a:t>
            </a:r>
            <a:r>
              <a:rPr sz="1800" dirty="0" err="1">
                <a:latin typeface="Courier"/>
              </a:rPr>
              <a:t>atawizard</a:t>
            </a:r>
            <a:endParaRPr lang="en-GB" sz="1800" dirty="0">
              <a:latin typeface="Courier"/>
            </a:endParaRPr>
          </a:p>
          <a:p>
            <a:pPr lvl="2"/>
            <a:r>
              <a:rPr lang="en-GB" sz="1800" dirty="0">
                <a:latin typeface="Courier"/>
              </a:rPr>
              <a:t>…</a:t>
            </a:r>
            <a:endParaRPr sz="1800" dirty="0">
              <a:latin typeface="Courier"/>
            </a:endParaRPr>
          </a:p>
          <a:p>
            <a:pPr lvl="1"/>
            <a:r>
              <a:rPr sz="2000" dirty="0">
                <a:latin typeface="Courier"/>
              </a:rPr>
              <a:t>ggplot2</a:t>
            </a:r>
          </a:p>
          <a:p>
            <a:pPr lvl="1"/>
            <a:r>
              <a:rPr sz="2000" dirty="0" err="1">
                <a:latin typeface="Courier"/>
              </a:rPr>
              <a:t>ggformula</a:t>
            </a:r>
            <a:endParaRPr sz="2000" dirty="0">
              <a:latin typeface="Courier"/>
            </a:endParaRPr>
          </a:p>
          <a:p>
            <a:pPr lvl="1"/>
            <a:r>
              <a:rPr lang="en-GB" sz="2000" dirty="0">
                <a:latin typeface="Courier"/>
              </a:rPr>
              <a:t>g</a:t>
            </a:r>
            <a:r>
              <a:rPr sz="2000" dirty="0" err="1">
                <a:latin typeface="Courier"/>
              </a:rPr>
              <a:t>tsummary</a:t>
            </a:r>
            <a:endParaRPr lang="en-GB" sz="2400" i="1" dirty="0"/>
          </a:p>
          <a:p>
            <a:pPr lvl="1"/>
            <a:r>
              <a:rPr lang="en-GB" sz="2400" i="1" dirty="0">
                <a:latin typeface="Courier"/>
              </a:rPr>
              <a:t>…</a:t>
            </a:r>
            <a:endParaRPr sz="2000" dirty="0">
              <a:latin typeface="Courier"/>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27</a:t>
            </a:fld>
            <a:endParaRPr lang="en-US" dirty="0"/>
          </a:p>
        </p:txBody>
      </p:sp>
      <p:pic>
        <p:nvPicPr>
          <p:cNvPr id="5122" name="Picture 2" descr="Introduction to the Tidyverse">
            <a:extLst>
              <a:ext uri="{FF2B5EF4-FFF2-40B4-BE49-F238E27FC236}">
                <a16:creationId xmlns:a16="http://schemas.microsoft.com/office/drawing/2014/main" id="{62A61A64-E48E-E0E5-8D9D-D61E9E68D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869" y="749058"/>
            <a:ext cx="5123434" cy="3756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542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Other essential tools we will use</a:t>
            </a:r>
          </a:p>
        </p:txBody>
      </p:sp>
      <p:sp>
        <p:nvSpPr>
          <p:cNvPr id="3" name="Content Placeholder 2"/>
          <p:cNvSpPr>
            <a:spLocks noGrp="1"/>
          </p:cNvSpPr>
          <p:nvPr>
            <p:ph idx="1" hasCustomPrompt="1"/>
          </p:nvPr>
        </p:nvSpPr>
        <p:spPr/>
        <p:txBody>
          <a:bodyPr>
            <a:normAutofit/>
          </a:bodyPr>
          <a:lstStyle/>
          <a:p>
            <a:pPr lvl="0"/>
            <a:r>
              <a:rPr sz="2400" i="1" dirty="0"/>
              <a:t>R</a:t>
            </a:r>
            <a:r>
              <a:rPr sz="2400" dirty="0"/>
              <a:t> packages</a:t>
            </a:r>
          </a:p>
          <a:p>
            <a:pPr lvl="1"/>
            <a:r>
              <a:rPr sz="2000" dirty="0" err="1">
                <a:latin typeface="Courier"/>
              </a:rPr>
              <a:t>tidyverse</a:t>
            </a:r>
            <a:endParaRPr sz="2000" dirty="0">
              <a:latin typeface="Courier"/>
            </a:endParaRPr>
          </a:p>
          <a:p>
            <a:pPr lvl="2"/>
            <a:r>
              <a:rPr lang="en-GB" sz="1800" dirty="0">
                <a:latin typeface="Courier"/>
              </a:rPr>
              <a:t>d</a:t>
            </a:r>
            <a:r>
              <a:rPr sz="1800" dirty="0" err="1">
                <a:latin typeface="Courier"/>
              </a:rPr>
              <a:t>plyr</a:t>
            </a:r>
            <a:endParaRPr lang="en-GB" sz="1800" dirty="0">
              <a:latin typeface="Courier"/>
            </a:endParaRPr>
          </a:p>
          <a:p>
            <a:pPr lvl="2"/>
            <a:r>
              <a:rPr lang="en-GB" sz="1800" dirty="0">
                <a:latin typeface="Courier"/>
              </a:rPr>
              <a:t>…</a:t>
            </a:r>
            <a:endParaRPr sz="1800" dirty="0">
              <a:latin typeface="Courier"/>
            </a:endParaRPr>
          </a:p>
          <a:p>
            <a:pPr lvl="1"/>
            <a:r>
              <a:rPr sz="2000" dirty="0" err="1">
                <a:latin typeface="Courier"/>
              </a:rPr>
              <a:t>easystats</a:t>
            </a:r>
            <a:endParaRPr sz="2000" dirty="0">
              <a:latin typeface="Courier"/>
            </a:endParaRPr>
          </a:p>
          <a:p>
            <a:pPr lvl="2"/>
            <a:r>
              <a:rPr lang="en-GB" sz="1800" dirty="0">
                <a:latin typeface="Courier"/>
              </a:rPr>
              <a:t>d</a:t>
            </a:r>
            <a:r>
              <a:rPr sz="1800" dirty="0" err="1">
                <a:latin typeface="Courier"/>
              </a:rPr>
              <a:t>atawizard</a:t>
            </a:r>
            <a:endParaRPr lang="en-GB" sz="1800" dirty="0">
              <a:latin typeface="Courier"/>
            </a:endParaRPr>
          </a:p>
          <a:p>
            <a:pPr lvl="2"/>
            <a:r>
              <a:rPr lang="en-GB" sz="1800" dirty="0">
                <a:latin typeface="Courier"/>
              </a:rPr>
              <a:t>…</a:t>
            </a:r>
            <a:endParaRPr sz="1800" dirty="0">
              <a:latin typeface="Courier"/>
            </a:endParaRPr>
          </a:p>
          <a:p>
            <a:pPr lvl="1"/>
            <a:r>
              <a:rPr sz="2000" dirty="0">
                <a:latin typeface="Courier"/>
              </a:rPr>
              <a:t>ggplot2</a:t>
            </a:r>
          </a:p>
          <a:p>
            <a:pPr lvl="1"/>
            <a:r>
              <a:rPr sz="2000" dirty="0" err="1">
                <a:latin typeface="Courier"/>
              </a:rPr>
              <a:t>ggformula</a:t>
            </a:r>
            <a:endParaRPr sz="2000" dirty="0">
              <a:latin typeface="Courier"/>
            </a:endParaRPr>
          </a:p>
          <a:p>
            <a:pPr lvl="1"/>
            <a:r>
              <a:rPr lang="en-GB" sz="2000" dirty="0">
                <a:latin typeface="Courier"/>
              </a:rPr>
              <a:t>g</a:t>
            </a:r>
            <a:r>
              <a:rPr sz="2000" dirty="0" err="1">
                <a:latin typeface="Courier"/>
              </a:rPr>
              <a:t>tsummary</a:t>
            </a:r>
            <a:endParaRPr lang="en-GB" sz="2400" i="1" dirty="0"/>
          </a:p>
          <a:p>
            <a:pPr lvl="1"/>
            <a:r>
              <a:rPr lang="en-GB" sz="2400" i="1" dirty="0">
                <a:latin typeface="Courier"/>
              </a:rPr>
              <a:t>…</a:t>
            </a:r>
            <a:endParaRPr sz="2000" dirty="0">
              <a:latin typeface="Courier"/>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28</a:t>
            </a:fld>
            <a:endParaRPr lang="en-US" dirty="0"/>
          </a:p>
        </p:txBody>
      </p:sp>
      <p:pic>
        <p:nvPicPr>
          <p:cNvPr id="6146" name="Picture 2">
            <a:extLst>
              <a:ext uri="{FF2B5EF4-FFF2-40B4-BE49-F238E27FC236}">
                <a16:creationId xmlns:a16="http://schemas.microsoft.com/office/drawing/2014/main" id="{9ED6ADD9-D196-47B7-6CBC-DB007289B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7313" y="829898"/>
            <a:ext cx="5942227" cy="3839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886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Other essential tools we will use</a:t>
            </a:r>
          </a:p>
        </p:txBody>
      </p:sp>
      <p:sp>
        <p:nvSpPr>
          <p:cNvPr id="3" name="Content Placeholder 2"/>
          <p:cNvSpPr>
            <a:spLocks noGrp="1"/>
          </p:cNvSpPr>
          <p:nvPr>
            <p:ph idx="1" hasCustomPrompt="1"/>
          </p:nvPr>
        </p:nvSpPr>
        <p:spPr/>
        <p:txBody>
          <a:bodyPr>
            <a:normAutofit/>
          </a:bodyPr>
          <a:lstStyle/>
          <a:p>
            <a:pPr lvl="0"/>
            <a:r>
              <a:rPr sz="2400" i="1" dirty="0"/>
              <a:t>R</a:t>
            </a:r>
            <a:r>
              <a:rPr sz="2400" dirty="0"/>
              <a:t> packages</a:t>
            </a:r>
          </a:p>
          <a:p>
            <a:pPr lvl="1"/>
            <a:r>
              <a:rPr sz="2000" dirty="0" err="1">
                <a:latin typeface="Courier"/>
              </a:rPr>
              <a:t>tidyverse</a:t>
            </a:r>
            <a:endParaRPr sz="2000" dirty="0">
              <a:latin typeface="Courier"/>
            </a:endParaRPr>
          </a:p>
          <a:p>
            <a:pPr lvl="2"/>
            <a:r>
              <a:rPr lang="en-GB" sz="1800" dirty="0">
                <a:latin typeface="Courier"/>
              </a:rPr>
              <a:t>d</a:t>
            </a:r>
            <a:r>
              <a:rPr sz="1800" dirty="0" err="1">
                <a:latin typeface="Courier"/>
              </a:rPr>
              <a:t>plyr</a:t>
            </a:r>
            <a:endParaRPr lang="en-GB" sz="1800" dirty="0">
              <a:latin typeface="Courier"/>
            </a:endParaRPr>
          </a:p>
          <a:p>
            <a:pPr lvl="2"/>
            <a:r>
              <a:rPr lang="en-GB" sz="1800" dirty="0">
                <a:latin typeface="Courier"/>
              </a:rPr>
              <a:t>…</a:t>
            </a:r>
            <a:endParaRPr sz="1800" dirty="0">
              <a:latin typeface="Courier"/>
            </a:endParaRPr>
          </a:p>
          <a:p>
            <a:pPr lvl="1"/>
            <a:r>
              <a:rPr sz="2000" dirty="0" err="1">
                <a:latin typeface="Courier"/>
              </a:rPr>
              <a:t>easystats</a:t>
            </a:r>
            <a:endParaRPr sz="2000" dirty="0">
              <a:latin typeface="Courier"/>
            </a:endParaRPr>
          </a:p>
          <a:p>
            <a:pPr lvl="2"/>
            <a:r>
              <a:rPr lang="en-GB" sz="1800" dirty="0">
                <a:latin typeface="Courier"/>
              </a:rPr>
              <a:t>d</a:t>
            </a:r>
            <a:r>
              <a:rPr sz="1800" dirty="0" err="1">
                <a:latin typeface="Courier"/>
              </a:rPr>
              <a:t>atawizard</a:t>
            </a:r>
            <a:endParaRPr lang="en-GB" sz="1800" dirty="0">
              <a:latin typeface="Courier"/>
            </a:endParaRPr>
          </a:p>
          <a:p>
            <a:pPr lvl="2"/>
            <a:r>
              <a:rPr lang="en-GB" sz="1800" dirty="0">
                <a:latin typeface="Courier"/>
              </a:rPr>
              <a:t>…</a:t>
            </a:r>
            <a:endParaRPr sz="1800" dirty="0">
              <a:latin typeface="Courier"/>
            </a:endParaRPr>
          </a:p>
          <a:p>
            <a:pPr lvl="1"/>
            <a:r>
              <a:rPr sz="2000" dirty="0">
                <a:latin typeface="Courier"/>
              </a:rPr>
              <a:t>ggplot2</a:t>
            </a:r>
          </a:p>
          <a:p>
            <a:pPr lvl="1"/>
            <a:r>
              <a:rPr sz="2000" dirty="0" err="1">
                <a:latin typeface="Courier"/>
              </a:rPr>
              <a:t>ggformula</a:t>
            </a:r>
            <a:endParaRPr sz="2000" dirty="0">
              <a:latin typeface="Courier"/>
            </a:endParaRPr>
          </a:p>
          <a:p>
            <a:pPr lvl="1"/>
            <a:r>
              <a:rPr lang="en-GB" sz="2000" dirty="0">
                <a:latin typeface="Courier"/>
              </a:rPr>
              <a:t>g</a:t>
            </a:r>
            <a:r>
              <a:rPr sz="2000" dirty="0" err="1">
                <a:latin typeface="Courier"/>
              </a:rPr>
              <a:t>tsummary</a:t>
            </a:r>
            <a:endParaRPr lang="en-GB" sz="2400" i="1" dirty="0"/>
          </a:p>
          <a:p>
            <a:pPr lvl="1"/>
            <a:r>
              <a:rPr lang="en-GB" sz="2400" i="1" dirty="0">
                <a:latin typeface="Courier"/>
              </a:rPr>
              <a:t>…</a:t>
            </a:r>
            <a:endParaRPr sz="2000" dirty="0">
              <a:latin typeface="Courier"/>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29</a:t>
            </a:fld>
            <a:endParaRPr lang="en-US" dirty="0"/>
          </a:p>
        </p:txBody>
      </p:sp>
      <p:pic>
        <p:nvPicPr>
          <p:cNvPr id="7170" name="Picture 2">
            <a:extLst>
              <a:ext uri="{FF2B5EF4-FFF2-40B4-BE49-F238E27FC236}">
                <a16:creationId xmlns:a16="http://schemas.microsoft.com/office/drawing/2014/main" id="{11DBF6AD-79F0-925C-2967-64AC7AF4B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929" y="887563"/>
            <a:ext cx="6547152" cy="361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76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921059-ACFF-7915-A3D0-F9C1B133264B}"/>
              </a:ext>
            </a:extLst>
          </p:cNvPr>
          <p:cNvSpPr>
            <a:spLocks noGrp="1"/>
          </p:cNvSpPr>
          <p:nvPr>
            <p:ph type="ctrTitle" hasCustomPrompt="1"/>
          </p:nvPr>
        </p:nvSpPr>
        <p:spPr>
          <a:xfrm>
            <a:off x="3947050" y="2335338"/>
            <a:ext cx="4624011" cy="786585"/>
          </a:xfrm>
          <a:prstGeom prst="rect">
            <a:avLst/>
          </a:prstGeom>
          <a:effectLst>
            <a:outerShdw blurRad="50800" dist="38100" algn="l" rotWithShape="0">
              <a:prstClr val="black">
                <a:alpha val="40000"/>
              </a:prstClr>
            </a:outerShdw>
          </a:effectLst>
        </p:spPr>
        <p:txBody>
          <a:bodyPr/>
          <a:lstStyle/>
          <a:p>
            <a:pPr marL="0" lvl="0" indent="0">
              <a:buNone/>
            </a:pPr>
            <a:r>
              <a:t>Working in </a:t>
            </a:r>
            <a:r>
              <a:rPr b="1" i="1"/>
              <a:t>R</a:t>
            </a:r>
            <a:r>
              <a:t> and </a:t>
            </a:r>
            <a:r>
              <a:rPr b="1" i="1"/>
              <a:t>RStudio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Other essential tools we will use</a:t>
            </a:r>
          </a:p>
        </p:txBody>
      </p:sp>
      <p:sp>
        <p:nvSpPr>
          <p:cNvPr id="3" name="Content Placeholder 2"/>
          <p:cNvSpPr>
            <a:spLocks noGrp="1"/>
          </p:cNvSpPr>
          <p:nvPr>
            <p:ph idx="1" hasCustomPrompt="1"/>
          </p:nvPr>
        </p:nvSpPr>
        <p:spPr/>
        <p:txBody>
          <a:bodyPr>
            <a:normAutofit/>
          </a:bodyPr>
          <a:lstStyle/>
          <a:p>
            <a:pPr lvl="0"/>
            <a:r>
              <a:rPr sz="2400" i="1" dirty="0"/>
              <a:t>R</a:t>
            </a:r>
            <a:r>
              <a:rPr sz="2400" dirty="0"/>
              <a:t> packages</a:t>
            </a:r>
          </a:p>
          <a:p>
            <a:pPr lvl="1"/>
            <a:r>
              <a:rPr sz="2000" dirty="0" err="1">
                <a:latin typeface="Courier"/>
              </a:rPr>
              <a:t>tidyverse</a:t>
            </a:r>
            <a:endParaRPr sz="2000" dirty="0">
              <a:latin typeface="Courier"/>
            </a:endParaRPr>
          </a:p>
          <a:p>
            <a:pPr lvl="2"/>
            <a:r>
              <a:rPr lang="en-GB" sz="1800" dirty="0">
                <a:latin typeface="Courier"/>
              </a:rPr>
              <a:t>d</a:t>
            </a:r>
            <a:r>
              <a:rPr sz="1800" dirty="0" err="1">
                <a:latin typeface="Courier"/>
              </a:rPr>
              <a:t>plyr</a:t>
            </a:r>
            <a:endParaRPr lang="en-GB" sz="1800" dirty="0">
              <a:latin typeface="Courier"/>
            </a:endParaRPr>
          </a:p>
          <a:p>
            <a:pPr lvl="2"/>
            <a:r>
              <a:rPr lang="en-GB" sz="1800" dirty="0">
                <a:latin typeface="Courier"/>
              </a:rPr>
              <a:t>…</a:t>
            </a:r>
            <a:endParaRPr sz="1800" dirty="0">
              <a:latin typeface="Courier"/>
            </a:endParaRPr>
          </a:p>
          <a:p>
            <a:pPr lvl="1"/>
            <a:r>
              <a:rPr sz="2000" dirty="0" err="1">
                <a:latin typeface="Courier"/>
              </a:rPr>
              <a:t>easystats</a:t>
            </a:r>
            <a:endParaRPr sz="2000" dirty="0">
              <a:latin typeface="Courier"/>
            </a:endParaRPr>
          </a:p>
          <a:p>
            <a:pPr lvl="2"/>
            <a:r>
              <a:rPr lang="en-GB" sz="1800" dirty="0">
                <a:latin typeface="Courier"/>
              </a:rPr>
              <a:t>d</a:t>
            </a:r>
            <a:r>
              <a:rPr sz="1800" dirty="0" err="1">
                <a:latin typeface="Courier"/>
              </a:rPr>
              <a:t>atawizard</a:t>
            </a:r>
            <a:endParaRPr lang="en-GB" sz="1800" dirty="0">
              <a:latin typeface="Courier"/>
            </a:endParaRPr>
          </a:p>
          <a:p>
            <a:pPr lvl="2"/>
            <a:r>
              <a:rPr lang="en-GB" sz="1800" dirty="0">
                <a:latin typeface="Courier"/>
              </a:rPr>
              <a:t>…</a:t>
            </a:r>
            <a:endParaRPr sz="1800" dirty="0">
              <a:latin typeface="Courier"/>
            </a:endParaRPr>
          </a:p>
          <a:p>
            <a:pPr lvl="1"/>
            <a:r>
              <a:rPr sz="2000" dirty="0">
                <a:latin typeface="Courier"/>
              </a:rPr>
              <a:t>ggplot2</a:t>
            </a:r>
          </a:p>
          <a:p>
            <a:pPr lvl="1"/>
            <a:r>
              <a:rPr sz="2000" dirty="0" err="1">
                <a:latin typeface="Courier"/>
              </a:rPr>
              <a:t>ggformula</a:t>
            </a:r>
            <a:endParaRPr sz="2000" dirty="0">
              <a:latin typeface="Courier"/>
            </a:endParaRPr>
          </a:p>
          <a:p>
            <a:pPr lvl="1"/>
            <a:r>
              <a:rPr lang="en-GB" sz="2000" dirty="0">
                <a:latin typeface="Courier"/>
              </a:rPr>
              <a:t>g</a:t>
            </a:r>
            <a:r>
              <a:rPr sz="2000" dirty="0" err="1">
                <a:latin typeface="Courier"/>
              </a:rPr>
              <a:t>tsummary</a:t>
            </a:r>
            <a:endParaRPr lang="en-GB" sz="2400" i="1" dirty="0"/>
          </a:p>
          <a:p>
            <a:pPr lvl="1"/>
            <a:r>
              <a:rPr lang="en-GB" sz="2400" i="1" dirty="0">
                <a:latin typeface="Courier"/>
              </a:rPr>
              <a:t>…</a:t>
            </a:r>
            <a:endParaRPr sz="2000" dirty="0">
              <a:latin typeface="Courier"/>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30</a:t>
            </a:fld>
            <a:endParaRPr lang="en-US" dirty="0"/>
          </a:p>
        </p:txBody>
      </p:sp>
      <p:pic>
        <p:nvPicPr>
          <p:cNvPr id="8194" name="Picture 2">
            <a:extLst>
              <a:ext uri="{FF2B5EF4-FFF2-40B4-BE49-F238E27FC236}">
                <a16:creationId xmlns:a16="http://schemas.microsoft.com/office/drawing/2014/main" id="{389CBEF5-1D68-8CEE-1E89-B08FC3F69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4233" y="637952"/>
            <a:ext cx="5197863" cy="422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431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Other essential tools we will use</a:t>
            </a:r>
          </a:p>
        </p:txBody>
      </p:sp>
      <p:sp>
        <p:nvSpPr>
          <p:cNvPr id="3" name="Content Placeholder 2"/>
          <p:cNvSpPr>
            <a:spLocks noGrp="1"/>
          </p:cNvSpPr>
          <p:nvPr>
            <p:ph idx="1" hasCustomPrompt="1"/>
          </p:nvPr>
        </p:nvSpPr>
        <p:spPr/>
        <p:txBody>
          <a:bodyPr>
            <a:normAutofit/>
          </a:bodyPr>
          <a:lstStyle/>
          <a:p>
            <a:pPr lvl="0"/>
            <a:r>
              <a:rPr sz="2400" i="1" dirty="0"/>
              <a:t>R</a:t>
            </a:r>
            <a:r>
              <a:rPr sz="2400" dirty="0"/>
              <a:t> packages</a:t>
            </a:r>
          </a:p>
          <a:p>
            <a:pPr lvl="1"/>
            <a:r>
              <a:rPr sz="2000" dirty="0" err="1">
                <a:latin typeface="Courier"/>
              </a:rPr>
              <a:t>tidyverse</a:t>
            </a:r>
            <a:endParaRPr sz="2000" dirty="0">
              <a:latin typeface="Courier"/>
            </a:endParaRPr>
          </a:p>
          <a:p>
            <a:pPr lvl="2"/>
            <a:r>
              <a:rPr lang="en-GB" sz="1800" dirty="0">
                <a:latin typeface="Courier"/>
              </a:rPr>
              <a:t>d</a:t>
            </a:r>
            <a:r>
              <a:rPr sz="1800" dirty="0" err="1">
                <a:latin typeface="Courier"/>
              </a:rPr>
              <a:t>plyr</a:t>
            </a:r>
            <a:endParaRPr lang="en-GB" sz="1800" dirty="0">
              <a:latin typeface="Courier"/>
            </a:endParaRPr>
          </a:p>
          <a:p>
            <a:pPr lvl="2"/>
            <a:r>
              <a:rPr lang="en-GB" sz="1800" dirty="0">
                <a:latin typeface="Courier"/>
              </a:rPr>
              <a:t>…</a:t>
            </a:r>
            <a:endParaRPr sz="1800" dirty="0">
              <a:latin typeface="Courier"/>
            </a:endParaRPr>
          </a:p>
          <a:p>
            <a:pPr lvl="1"/>
            <a:r>
              <a:rPr sz="2000" dirty="0" err="1">
                <a:latin typeface="Courier"/>
              </a:rPr>
              <a:t>easystats</a:t>
            </a:r>
            <a:endParaRPr sz="2000" dirty="0">
              <a:latin typeface="Courier"/>
            </a:endParaRPr>
          </a:p>
          <a:p>
            <a:pPr lvl="2"/>
            <a:r>
              <a:rPr lang="en-GB" sz="1800" dirty="0">
                <a:latin typeface="Courier"/>
              </a:rPr>
              <a:t>d</a:t>
            </a:r>
            <a:r>
              <a:rPr sz="1800" dirty="0" err="1">
                <a:latin typeface="Courier"/>
              </a:rPr>
              <a:t>atawizard</a:t>
            </a:r>
            <a:endParaRPr lang="en-GB" sz="1800" dirty="0">
              <a:latin typeface="Courier"/>
            </a:endParaRPr>
          </a:p>
          <a:p>
            <a:pPr lvl="2"/>
            <a:r>
              <a:rPr lang="en-GB" sz="1800" dirty="0">
                <a:latin typeface="Courier"/>
              </a:rPr>
              <a:t>…</a:t>
            </a:r>
            <a:endParaRPr sz="1800" dirty="0">
              <a:latin typeface="Courier"/>
            </a:endParaRPr>
          </a:p>
          <a:p>
            <a:pPr lvl="1"/>
            <a:r>
              <a:rPr sz="2000" dirty="0">
                <a:latin typeface="Courier"/>
              </a:rPr>
              <a:t>ggplot2</a:t>
            </a:r>
          </a:p>
          <a:p>
            <a:pPr lvl="1"/>
            <a:r>
              <a:rPr sz="2000" dirty="0" err="1">
                <a:latin typeface="Courier"/>
              </a:rPr>
              <a:t>ggformula</a:t>
            </a:r>
            <a:endParaRPr sz="2000" dirty="0">
              <a:latin typeface="Courier"/>
            </a:endParaRPr>
          </a:p>
          <a:p>
            <a:pPr lvl="1"/>
            <a:r>
              <a:rPr lang="en-GB" sz="2000" dirty="0">
                <a:latin typeface="Courier"/>
              </a:rPr>
              <a:t>g</a:t>
            </a:r>
            <a:r>
              <a:rPr sz="2000" dirty="0" err="1">
                <a:latin typeface="Courier"/>
              </a:rPr>
              <a:t>tsummary</a:t>
            </a:r>
            <a:endParaRPr lang="en-GB" sz="2400" i="1" dirty="0"/>
          </a:p>
          <a:p>
            <a:pPr lvl="1"/>
            <a:r>
              <a:rPr lang="en-GB" sz="2400" i="1" dirty="0">
                <a:latin typeface="Courier"/>
              </a:rPr>
              <a:t>…</a:t>
            </a:r>
            <a:endParaRPr sz="2000" dirty="0">
              <a:latin typeface="Courier"/>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31</a:t>
            </a:fld>
            <a:endParaRPr lang="en-US" dirty="0"/>
          </a:p>
        </p:txBody>
      </p:sp>
      <p:pic>
        <p:nvPicPr>
          <p:cNvPr id="9218" name="Picture 2">
            <a:extLst>
              <a:ext uri="{FF2B5EF4-FFF2-40B4-BE49-F238E27FC236}">
                <a16:creationId xmlns:a16="http://schemas.microsoft.com/office/drawing/2014/main" id="{65A43E31-7CE1-FA5A-B611-DEAD29457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066" y="991803"/>
            <a:ext cx="6310934" cy="3513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029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Other essential tools we will use</a:t>
            </a:r>
          </a:p>
        </p:txBody>
      </p:sp>
      <p:sp>
        <p:nvSpPr>
          <p:cNvPr id="3" name="Content Placeholder 2"/>
          <p:cNvSpPr>
            <a:spLocks noGrp="1"/>
          </p:cNvSpPr>
          <p:nvPr>
            <p:ph idx="1" hasCustomPrompt="1"/>
          </p:nvPr>
        </p:nvSpPr>
        <p:spPr/>
        <p:txBody>
          <a:bodyPr>
            <a:normAutofit/>
          </a:bodyPr>
          <a:lstStyle/>
          <a:p>
            <a:pPr lvl="0"/>
            <a:r>
              <a:rPr sz="2400" i="1" dirty="0"/>
              <a:t>R</a:t>
            </a:r>
            <a:r>
              <a:rPr sz="2400" dirty="0"/>
              <a:t> packages</a:t>
            </a:r>
          </a:p>
          <a:p>
            <a:pPr lvl="1"/>
            <a:r>
              <a:rPr sz="2000" dirty="0" err="1">
                <a:latin typeface="Courier"/>
              </a:rPr>
              <a:t>tidyverse</a:t>
            </a:r>
            <a:endParaRPr sz="2000" dirty="0">
              <a:latin typeface="Courier"/>
            </a:endParaRPr>
          </a:p>
          <a:p>
            <a:pPr lvl="2"/>
            <a:r>
              <a:rPr lang="en-GB" sz="1800" dirty="0">
                <a:latin typeface="Courier"/>
              </a:rPr>
              <a:t>d</a:t>
            </a:r>
            <a:r>
              <a:rPr sz="1800" dirty="0" err="1">
                <a:latin typeface="Courier"/>
              </a:rPr>
              <a:t>plyr</a:t>
            </a:r>
            <a:endParaRPr lang="en-GB" sz="1800" dirty="0">
              <a:latin typeface="Courier"/>
            </a:endParaRPr>
          </a:p>
          <a:p>
            <a:pPr lvl="2"/>
            <a:r>
              <a:rPr lang="en-GB" sz="1800" dirty="0">
                <a:latin typeface="Courier"/>
              </a:rPr>
              <a:t>…</a:t>
            </a:r>
            <a:endParaRPr sz="1800" dirty="0">
              <a:latin typeface="Courier"/>
            </a:endParaRPr>
          </a:p>
          <a:p>
            <a:pPr lvl="1"/>
            <a:r>
              <a:rPr sz="2000" dirty="0" err="1">
                <a:latin typeface="Courier"/>
              </a:rPr>
              <a:t>easystats</a:t>
            </a:r>
            <a:endParaRPr sz="2000" dirty="0">
              <a:latin typeface="Courier"/>
            </a:endParaRPr>
          </a:p>
          <a:p>
            <a:pPr lvl="2"/>
            <a:r>
              <a:rPr lang="en-GB" sz="1800" dirty="0">
                <a:latin typeface="Courier"/>
              </a:rPr>
              <a:t>d</a:t>
            </a:r>
            <a:r>
              <a:rPr sz="1800" dirty="0" err="1">
                <a:latin typeface="Courier"/>
              </a:rPr>
              <a:t>atawizard</a:t>
            </a:r>
            <a:endParaRPr lang="en-GB" sz="1800" dirty="0">
              <a:latin typeface="Courier"/>
            </a:endParaRPr>
          </a:p>
          <a:p>
            <a:pPr lvl="2"/>
            <a:r>
              <a:rPr lang="en-GB" sz="1800" dirty="0">
                <a:latin typeface="Courier"/>
              </a:rPr>
              <a:t>…</a:t>
            </a:r>
            <a:endParaRPr sz="1800" dirty="0">
              <a:latin typeface="Courier"/>
            </a:endParaRPr>
          </a:p>
          <a:p>
            <a:pPr lvl="1"/>
            <a:r>
              <a:rPr sz="2000" dirty="0">
                <a:latin typeface="Courier"/>
              </a:rPr>
              <a:t>ggplot2</a:t>
            </a:r>
          </a:p>
          <a:p>
            <a:pPr lvl="1"/>
            <a:r>
              <a:rPr sz="2000" dirty="0" err="1">
                <a:latin typeface="Courier"/>
              </a:rPr>
              <a:t>ggformula</a:t>
            </a:r>
            <a:endParaRPr sz="2000" dirty="0">
              <a:latin typeface="Courier"/>
            </a:endParaRPr>
          </a:p>
          <a:p>
            <a:pPr lvl="1"/>
            <a:r>
              <a:rPr lang="en-GB" sz="2000" dirty="0">
                <a:latin typeface="Courier"/>
              </a:rPr>
              <a:t>g</a:t>
            </a:r>
            <a:r>
              <a:rPr sz="2000" dirty="0" err="1">
                <a:latin typeface="Courier"/>
              </a:rPr>
              <a:t>tsummary</a:t>
            </a:r>
            <a:endParaRPr lang="en-GB" sz="2400" i="1" dirty="0"/>
          </a:p>
          <a:p>
            <a:pPr lvl="1"/>
            <a:r>
              <a:rPr lang="en-GB" sz="2400" i="1" dirty="0">
                <a:latin typeface="Courier"/>
              </a:rPr>
              <a:t>…</a:t>
            </a:r>
            <a:endParaRPr sz="2000" dirty="0">
              <a:latin typeface="Courier"/>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32</a:t>
            </a:fld>
            <a:endParaRPr lang="en-US" dirty="0"/>
          </a:p>
        </p:txBody>
      </p:sp>
      <p:pic>
        <p:nvPicPr>
          <p:cNvPr id="10242" name="Picture 2">
            <a:extLst>
              <a:ext uri="{FF2B5EF4-FFF2-40B4-BE49-F238E27FC236}">
                <a16:creationId xmlns:a16="http://schemas.microsoft.com/office/drawing/2014/main" id="{136AE785-9DD7-7E68-4345-44B8D779E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730" y="855608"/>
            <a:ext cx="5248900" cy="378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399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Other essential tools we will use</a:t>
            </a:r>
          </a:p>
        </p:txBody>
      </p:sp>
      <p:sp>
        <p:nvSpPr>
          <p:cNvPr id="3" name="Content Placeholder 2"/>
          <p:cNvSpPr>
            <a:spLocks noGrp="1"/>
          </p:cNvSpPr>
          <p:nvPr>
            <p:ph idx="1" hasCustomPrompt="1"/>
          </p:nvPr>
        </p:nvSpPr>
        <p:spPr/>
        <p:txBody>
          <a:bodyPr>
            <a:normAutofit/>
          </a:bodyPr>
          <a:lstStyle/>
          <a:p>
            <a:pPr lvl="0"/>
            <a:r>
              <a:rPr sz="2400" i="1" dirty="0"/>
              <a:t>R Markdown</a:t>
            </a:r>
            <a:r>
              <a:rPr sz="2400" dirty="0"/>
              <a:t> / </a:t>
            </a:r>
            <a:r>
              <a:rPr sz="2400" i="1" dirty="0"/>
              <a:t>Quarto</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33</a:t>
            </a:fld>
            <a:endParaRPr lang="en-US" dirty="0"/>
          </a:p>
        </p:txBody>
      </p:sp>
      <p:pic>
        <p:nvPicPr>
          <p:cNvPr id="2050" name="Picture 2">
            <a:extLst>
              <a:ext uri="{FF2B5EF4-FFF2-40B4-BE49-F238E27FC236}">
                <a16:creationId xmlns:a16="http://schemas.microsoft.com/office/drawing/2014/main" id="{CBF2987C-5374-841C-E75C-0D0D22DD73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441" b="14557"/>
          <a:stretch/>
        </p:blipFill>
        <p:spPr bwMode="auto">
          <a:xfrm>
            <a:off x="1443387" y="1006111"/>
            <a:ext cx="5234023" cy="18548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A6170CD-1EA1-12F4-FEDC-79D2484FE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7531" y="2860977"/>
            <a:ext cx="4941870" cy="1999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0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921059-ACFF-7915-A3D0-F9C1B133264B}"/>
              </a:ext>
            </a:extLst>
          </p:cNvPr>
          <p:cNvSpPr>
            <a:spLocks noGrp="1"/>
          </p:cNvSpPr>
          <p:nvPr>
            <p:ph type="ctrTitle" hasCustomPrompt="1"/>
          </p:nvPr>
        </p:nvSpPr>
        <p:spPr>
          <a:xfrm>
            <a:off x="3947050" y="2335338"/>
            <a:ext cx="4624011" cy="786585"/>
          </a:xfrm>
          <a:prstGeom prst="rect">
            <a:avLst/>
          </a:prstGeom>
          <a:effectLst>
            <a:outerShdw blurRad="50800" dist="38100" algn="l" rotWithShape="0">
              <a:prstClr val="black">
                <a:alpha val="40000"/>
              </a:prstClr>
            </a:outerShdw>
          </a:effectLst>
        </p:spPr>
        <p:txBody>
          <a:bodyPr/>
          <a:lstStyle/>
          <a:p>
            <a:pPr marL="0" lvl="0" indent="0">
              <a:buNone/>
            </a:pPr>
            <a:r>
              <a:t>Measurement: from questionnaire items to dataset variables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9BF9873-48EA-C1AD-7F1C-AE67D96FF314}"/>
              </a:ext>
            </a:extLst>
          </p:cNvPr>
          <p:cNvSpPr>
            <a:spLocks noGrp="1"/>
          </p:cNvSpPr>
          <p:nvPr>
            <p:ph type="title"/>
          </p:nvPr>
        </p:nvSpPr>
        <p:spPr/>
        <p:txBody>
          <a:bodyPr>
            <a:normAutofit fontScale="90000"/>
          </a:bodyPr>
          <a:lstStyle/>
          <a:p>
            <a:r>
              <a:rPr lang="en-GB" dirty="0"/>
              <a:t>Questionnaire items</a:t>
            </a:r>
          </a:p>
        </p:txBody>
      </p:sp>
      <p:sp>
        <p:nvSpPr>
          <p:cNvPr id="4" name="Footer Placeholder 3">
            <a:extLst>
              <a:ext uri="{FF2B5EF4-FFF2-40B4-BE49-F238E27FC236}">
                <a16:creationId xmlns:a16="http://schemas.microsoft.com/office/drawing/2014/main" id="{CA3525BE-2503-3306-7F5A-5F64213ED7F0}"/>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EA1D2746-89BF-BB81-357D-EB6F0FF12E38}"/>
              </a:ext>
            </a:extLst>
          </p:cNvPr>
          <p:cNvSpPr>
            <a:spLocks noGrp="1"/>
          </p:cNvSpPr>
          <p:nvPr>
            <p:ph type="sldNum" sz="quarter" idx="11"/>
          </p:nvPr>
        </p:nvSpPr>
        <p:spPr/>
        <p:txBody>
          <a:bodyPr/>
          <a:lstStyle/>
          <a:p>
            <a:r>
              <a:rPr lang="en-US"/>
              <a:t>Slide </a:t>
            </a:r>
            <a:fld id="{C5EF2332-01BF-834F-8236-50238282D533}" type="slidenum">
              <a:rPr lang="en-US" smtClean="0"/>
              <a:pPr/>
              <a:t>35</a:t>
            </a:fld>
            <a:endParaRPr lang="en-US" dirty="0"/>
          </a:p>
        </p:txBody>
      </p:sp>
      <p:pic>
        <p:nvPicPr>
          <p:cNvPr id="10" name="Picture 9">
            <a:extLst>
              <a:ext uri="{FF2B5EF4-FFF2-40B4-BE49-F238E27FC236}">
                <a16:creationId xmlns:a16="http://schemas.microsoft.com/office/drawing/2014/main" id="{6951AE10-F327-F34B-B1BF-26D2AFB940FF}"/>
              </a:ext>
            </a:extLst>
          </p:cNvPr>
          <p:cNvPicPr>
            <a:picLocks noChangeAspect="1"/>
          </p:cNvPicPr>
          <p:nvPr/>
        </p:nvPicPr>
        <p:blipFill>
          <a:blip r:embed="rId2"/>
          <a:stretch>
            <a:fillRect/>
          </a:stretch>
        </p:blipFill>
        <p:spPr>
          <a:xfrm>
            <a:off x="228600" y="1003806"/>
            <a:ext cx="8686800" cy="3310103"/>
          </a:xfrm>
          <a:prstGeom prst="rect">
            <a:avLst/>
          </a:prstGeom>
        </p:spPr>
      </p:pic>
    </p:spTree>
    <p:extLst>
      <p:ext uri="{BB962C8B-B14F-4D97-AF65-F5344CB8AC3E}">
        <p14:creationId xmlns:p14="http://schemas.microsoft.com/office/powerpoint/2010/main" val="1895574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9BF9873-48EA-C1AD-7F1C-AE67D96FF314}"/>
              </a:ext>
            </a:extLst>
          </p:cNvPr>
          <p:cNvSpPr>
            <a:spLocks noGrp="1"/>
          </p:cNvSpPr>
          <p:nvPr>
            <p:ph type="title"/>
          </p:nvPr>
        </p:nvSpPr>
        <p:spPr/>
        <p:txBody>
          <a:bodyPr>
            <a:normAutofit fontScale="90000"/>
          </a:bodyPr>
          <a:lstStyle/>
          <a:p>
            <a:r>
              <a:rPr lang="en-GB" dirty="0"/>
              <a:t>Variables in datasets</a:t>
            </a:r>
          </a:p>
        </p:txBody>
      </p:sp>
      <p:sp>
        <p:nvSpPr>
          <p:cNvPr id="4" name="Footer Placeholder 3">
            <a:extLst>
              <a:ext uri="{FF2B5EF4-FFF2-40B4-BE49-F238E27FC236}">
                <a16:creationId xmlns:a16="http://schemas.microsoft.com/office/drawing/2014/main" id="{CA3525BE-2503-3306-7F5A-5F64213ED7F0}"/>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EA1D2746-89BF-BB81-357D-EB6F0FF12E38}"/>
              </a:ext>
            </a:extLst>
          </p:cNvPr>
          <p:cNvSpPr>
            <a:spLocks noGrp="1"/>
          </p:cNvSpPr>
          <p:nvPr>
            <p:ph type="sldNum" sz="quarter" idx="11"/>
          </p:nvPr>
        </p:nvSpPr>
        <p:spPr/>
        <p:txBody>
          <a:bodyPr/>
          <a:lstStyle/>
          <a:p>
            <a:r>
              <a:rPr lang="en-US"/>
              <a:t>Slide </a:t>
            </a:r>
            <a:fld id="{C5EF2332-01BF-834F-8236-50238282D533}" type="slidenum">
              <a:rPr lang="en-US" smtClean="0"/>
              <a:pPr/>
              <a:t>36</a:t>
            </a:fld>
            <a:endParaRPr lang="en-US" dirty="0"/>
          </a:p>
        </p:txBody>
      </p:sp>
      <p:pic>
        <p:nvPicPr>
          <p:cNvPr id="3" name="Picture 2">
            <a:extLst>
              <a:ext uri="{FF2B5EF4-FFF2-40B4-BE49-F238E27FC236}">
                <a16:creationId xmlns:a16="http://schemas.microsoft.com/office/drawing/2014/main" id="{E799476A-680D-2840-9DFF-2E990754A068}"/>
              </a:ext>
            </a:extLst>
          </p:cNvPr>
          <p:cNvPicPr>
            <a:picLocks noChangeAspect="1"/>
          </p:cNvPicPr>
          <p:nvPr/>
        </p:nvPicPr>
        <p:blipFill>
          <a:blip r:embed="rId3"/>
          <a:stretch>
            <a:fillRect/>
          </a:stretch>
        </p:blipFill>
        <p:spPr>
          <a:xfrm>
            <a:off x="865576" y="644425"/>
            <a:ext cx="6819494" cy="4090349"/>
          </a:xfrm>
          <a:prstGeom prst="rect">
            <a:avLst/>
          </a:prstGeom>
        </p:spPr>
      </p:pic>
    </p:spTree>
    <p:extLst>
      <p:ext uri="{BB962C8B-B14F-4D97-AF65-F5344CB8AC3E}">
        <p14:creationId xmlns:p14="http://schemas.microsoft.com/office/powerpoint/2010/main" val="3325492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r>
              <a:rPr lang="en-GB" dirty="0"/>
              <a:t>Variables vs. constants</a:t>
            </a:r>
            <a:endParaRPr dirty="0"/>
          </a:p>
        </p:txBody>
      </p:sp>
      <p:sp>
        <p:nvSpPr>
          <p:cNvPr id="3" name="Content Placeholder 2"/>
          <p:cNvSpPr>
            <a:spLocks noGrp="1"/>
          </p:cNvSpPr>
          <p:nvPr>
            <p:ph idx="1" hasCustomPrompt="1"/>
          </p:nvPr>
        </p:nvSpPr>
        <p:spPr/>
        <p:txBody>
          <a:bodyPr>
            <a:normAutofit/>
          </a:bodyPr>
          <a:lstStyle/>
          <a:p>
            <a:pPr lvl="0"/>
            <a:r>
              <a:rPr sz="4400" dirty="0"/>
              <a:t>“Lives in Newcastle” (Yes/No)</a:t>
            </a:r>
          </a:p>
          <a:p>
            <a:pPr lvl="0"/>
            <a:r>
              <a:rPr sz="4400" dirty="0"/>
              <a:t>“Lives in the UK” (Yes/No)</a:t>
            </a:r>
          </a:p>
          <a:p>
            <a:pPr lvl="0"/>
            <a:r>
              <a:rPr sz="4400" dirty="0"/>
              <a:t>“Lives on planet Earth” (Yes/No)</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37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524430" y="325220"/>
            <a:ext cx="7202456" cy="589940"/>
          </a:xfrm>
        </p:spPr>
        <p:txBody>
          <a:bodyPr/>
          <a:lstStyle/>
          <a:p>
            <a:pPr lvl="0"/>
            <a:r>
              <a:rPr lang="en-GB" dirty="0"/>
              <a:t>More on variables: types</a:t>
            </a:r>
          </a:p>
        </p:txBody>
      </p:sp>
      <p:sp>
        <p:nvSpPr>
          <p:cNvPr id="3" name="Rectangle 3"/>
          <p:cNvSpPr/>
          <p:nvPr/>
        </p:nvSpPr>
        <p:spPr>
          <a:xfrm>
            <a:off x="3853018" y="1207526"/>
            <a:ext cx="1437965" cy="685800"/>
          </a:xfrm>
          <a:prstGeom prst="rect">
            <a:avLst/>
          </a:prstGeom>
          <a:solidFill>
            <a:srgbClr val="5B9BD5"/>
          </a:solidFill>
          <a:ln w="12701" cap="flat">
            <a:solidFill>
              <a:srgbClr val="41719C"/>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en-GB" sz="1350" dirty="0">
                <a:solidFill>
                  <a:srgbClr val="FFFFFF"/>
                </a:solidFill>
                <a:latin typeface="Calibri"/>
              </a:rPr>
              <a:t>Data</a:t>
            </a:r>
          </a:p>
        </p:txBody>
      </p:sp>
      <p:sp>
        <p:nvSpPr>
          <p:cNvPr id="4" name="Rectangle 4"/>
          <p:cNvSpPr/>
          <p:nvPr/>
        </p:nvSpPr>
        <p:spPr>
          <a:xfrm>
            <a:off x="2352372" y="2228850"/>
            <a:ext cx="1172498" cy="685800"/>
          </a:xfrm>
          <a:prstGeom prst="rect">
            <a:avLst/>
          </a:prstGeom>
          <a:solidFill>
            <a:srgbClr val="5B9BD5"/>
          </a:solidFill>
          <a:ln w="12701" cap="flat">
            <a:solidFill>
              <a:srgbClr val="41719C"/>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en-GB" sz="1350">
                <a:solidFill>
                  <a:srgbClr val="FFFFFF"/>
                </a:solidFill>
                <a:latin typeface="Calibri"/>
              </a:rPr>
              <a:t>Numerical</a:t>
            </a:r>
          </a:p>
          <a:p>
            <a:pPr algn="ctr" defTabSz="685800">
              <a:defRPr sz="1800" b="0" i="0" u="none" strike="noStrike" kern="0" cap="none" spc="0" baseline="0">
                <a:solidFill>
                  <a:srgbClr val="000000"/>
                </a:solidFill>
                <a:uFillTx/>
              </a:defRPr>
            </a:pPr>
            <a:r>
              <a:rPr lang="en-GB" sz="1350">
                <a:solidFill>
                  <a:srgbClr val="FFFFFF"/>
                </a:solidFill>
                <a:latin typeface="Calibri"/>
              </a:rPr>
              <a:t>(Quantitative)</a:t>
            </a:r>
          </a:p>
        </p:txBody>
      </p:sp>
      <p:sp>
        <p:nvSpPr>
          <p:cNvPr id="5" name="Rectangle 5"/>
          <p:cNvSpPr/>
          <p:nvPr/>
        </p:nvSpPr>
        <p:spPr>
          <a:xfrm>
            <a:off x="5668073" y="2228850"/>
            <a:ext cx="1323669" cy="685800"/>
          </a:xfrm>
          <a:prstGeom prst="rect">
            <a:avLst/>
          </a:prstGeom>
          <a:solidFill>
            <a:srgbClr val="5B9BD5"/>
          </a:solidFill>
          <a:ln w="12701" cap="flat">
            <a:solidFill>
              <a:srgbClr val="41719C"/>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en-GB" sz="1350">
                <a:solidFill>
                  <a:srgbClr val="FFFFFF"/>
                </a:solidFill>
                <a:latin typeface="Calibri"/>
              </a:rPr>
              <a:t>Categorical</a:t>
            </a:r>
          </a:p>
          <a:p>
            <a:pPr algn="ctr" defTabSz="685800">
              <a:defRPr sz="1800" b="0" i="0" u="none" strike="noStrike" kern="0" cap="none" spc="0" baseline="0">
                <a:solidFill>
                  <a:srgbClr val="000000"/>
                </a:solidFill>
                <a:uFillTx/>
              </a:defRPr>
            </a:pPr>
            <a:r>
              <a:rPr lang="en-GB" sz="1350">
                <a:solidFill>
                  <a:srgbClr val="FFFFFF"/>
                </a:solidFill>
                <a:latin typeface="Calibri"/>
              </a:rPr>
              <a:t>(Qualitative)</a:t>
            </a:r>
          </a:p>
        </p:txBody>
      </p:sp>
      <p:cxnSp>
        <p:nvCxnSpPr>
          <p:cNvPr id="6" name="Straight Arrow Connector 7"/>
          <p:cNvCxnSpPr>
            <a:cxnSpLocks/>
          </p:cNvCxnSpPr>
          <p:nvPr/>
        </p:nvCxnSpPr>
        <p:spPr>
          <a:xfrm>
            <a:off x="5206686" y="1800993"/>
            <a:ext cx="461387" cy="427858"/>
          </a:xfrm>
          <a:prstGeom prst="straightConnector1">
            <a:avLst/>
          </a:prstGeom>
          <a:noFill/>
          <a:ln w="6345" cap="flat">
            <a:solidFill>
              <a:srgbClr val="5B9BD5"/>
            </a:solidFill>
            <a:prstDash val="solid"/>
            <a:miter/>
            <a:tailEnd type="arrow"/>
          </a:ln>
        </p:spPr>
      </p:cxnSp>
      <p:cxnSp>
        <p:nvCxnSpPr>
          <p:cNvPr id="7" name="Straight Arrow Connector 8"/>
          <p:cNvCxnSpPr>
            <a:cxnSpLocks/>
          </p:cNvCxnSpPr>
          <p:nvPr/>
        </p:nvCxnSpPr>
        <p:spPr>
          <a:xfrm flipH="1">
            <a:off x="3524870" y="1893325"/>
            <a:ext cx="328149" cy="335525"/>
          </a:xfrm>
          <a:prstGeom prst="straightConnector1">
            <a:avLst/>
          </a:prstGeom>
          <a:noFill/>
          <a:ln w="6345" cap="flat">
            <a:solidFill>
              <a:srgbClr val="5B9BD5"/>
            </a:solidFill>
            <a:prstDash val="solid"/>
            <a:miter/>
            <a:tailEnd type="arrow"/>
          </a:ln>
        </p:spPr>
      </p:cxnSp>
      <p:sp>
        <p:nvSpPr>
          <p:cNvPr id="8" name="Rectangle 11"/>
          <p:cNvSpPr/>
          <p:nvPr/>
        </p:nvSpPr>
        <p:spPr>
          <a:xfrm>
            <a:off x="1846737" y="3119587"/>
            <a:ext cx="2183766" cy="1191275"/>
          </a:xfrm>
          <a:prstGeom prst="rect">
            <a:avLst/>
          </a:prstGeom>
          <a:solidFill>
            <a:schemeClr val="accent4">
              <a:lumMod val="75000"/>
            </a:schemeClr>
          </a:solidFill>
          <a:ln w="12701" cap="flat">
            <a:solidFill>
              <a:srgbClr val="41719C"/>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en-GB" sz="1350">
                <a:solidFill>
                  <a:srgbClr val="FFFFFF"/>
                </a:solidFill>
                <a:latin typeface="Calibri"/>
              </a:rPr>
              <a:t>e.g. age weight, number of children, shoe size</a:t>
            </a:r>
          </a:p>
        </p:txBody>
      </p:sp>
      <p:sp>
        <p:nvSpPr>
          <p:cNvPr id="9" name="Rectangle 12"/>
          <p:cNvSpPr/>
          <p:nvPr/>
        </p:nvSpPr>
        <p:spPr>
          <a:xfrm>
            <a:off x="5238024" y="3119587"/>
            <a:ext cx="2183766" cy="1191275"/>
          </a:xfrm>
          <a:prstGeom prst="rect">
            <a:avLst/>
          </a:prstGeom>
          <a:solidFill>
            <a:schemeClr val="accent4">
              <a:lumMod val="75000"/>
            </a:schemeClr>
          </a:solidFill>
          <a:ln w="12701" cap="flat">
            <a:solidFill>
              <a:srgbClr val="41719C"/>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en-GB" sz="1350" dirty="0">
                <a:solidFill>
                  <a:srgbClr val="FFFFFF"/>
                </a:solidFill>
                <a:latin typeface="Calibri"/>
              </a:rPr>
              <a:t>e.g. Eye colour, gender, blood type, ethnicity</a:t>
            </a:r>
          </a:p>
        </p:txBody>
      </p:sp>
    </p:spTree>
    <p:extLst>
      <p:ext uri="{BB962C8B-B14F-4D97-AF65-F5344CB8AC3E}">
        <p14:creationId xmlns:p14="http://schemas.microsoft.com/office/powerpoint/2010/main" val="2699367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p:nvPr/>
        </p:nvSpPr>
        <p:spPr>
          <a:xfrm>
            <a:off x="3664969" y="1226128"/>
            <a:ext cx="1437965" cy="577154"/>
          </a:xfrm>
          <a:prstGeom prst="rect">
            <a:avLst/>
          </a:prstGeom>
          <a:solidFill>
            <a:srgbClr val="5B9BD5"/>
          </a:solidFill>
          <a:ln w="12701" cap="flat">
            <a:solidFill>
              <a:srgbClr val="41719C"/>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en-GB" sz="1350" b="1">
                <a:solidFill>
                  <a:srgbClr val="FFFFFF"/>
                </a:solidFill>
                <a:latin typeface="Calibri"/>
              </a:rPr>
              <a:t>Data</a:t>
            </a:r>
          </a:p>
        </p:txBody>
      </p:sp>
      <p:sp>
        <p:nvSpPr>
          <p:cNvPr id="3" name="Rectangle 4"/>
          <p:cNvSpPr/>
          <p:nvPr/>
        </p:nvSpPr>
        <p:spPr>
          <a:xfrm>
            <a:off x="1765424" y="2047178"/>
            <a:ext cx="1172498" cy="685800"/>
          </a:xfrm>
          <a:prstGeom prst="rect">
            <a:avLst/>
          </a:prstGeom>
          <a:solidFill>
            <a:srgbClr val="5B9BD5"/>
          </a:solidFill>
          <a:ln w="12701" cap="flat">
            <a:solidFill>
              <a:srgbClr val="41719C"/>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en-GB" sz="1350" dirty="0">
                <a:solidFill>
                  <a:srgbClr val="FFFFFF"/>
                </a:solidFill>
                <a:latin typeface="Calibri"/>
              </a:rPr>
              <a:t>Numerical</a:t>
            </a:r>
          </a:p>
          <a:p>
            <a:pPr algn="ctr" defTabSz="685800">
              <a:defRPr sz="1800" b="0" i="0" u="none" strike="noStrike" kern="0" cap="none" spc="0" baseline="0">
                <a:solidFill>
                  <a:srgbClr val="000000"/>
                </a:solidFill>
                <a:uFillTx/>
              </a:defRPr>
            </a:pPr>
            <a:r>
              <a:rPr lang="en-GB" sz="1350" dirty="0">
                <a:solidFill>
                  <a:srgbClr val="FFFFFF"/>
                </a:solidFill>
                <a:latin typeface="Calibri"/>
              </a:rPr>
              <a:t>(Quantitative)</a:t>
            </a:r>
          </a:p>
        </p:txBody>
      </p:sp>
      <p:sp>
        <p:nvSpPr>
          <p:cNvPr id="4" name="Rectangle 5"/>
          <p:cNvSpPr/>
          <p:nvPr/>
        </p:nvSpPr>
        <p:spPr>
          <a:xfrm>
            <a:off x="5420360" y="2047178"/>
            <a:ext cx="1323669" cy="685800"/>
          </a:xfrm>
          <a:prstGeom prst="rect">
            <a:avLst/>
          </a:prstGeom>
          <a:solidFill>
            <a:srgbClr val="5B9BD5"/>
          </a:solidFill>
          <a:ln w="12701" cap="flat">
            <a:solidFill>
              <a:srgbClr val="41719C"/>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en-GB" sz="1350">
                <a:solidFill>
                  <a:srgbClr val="FFFFFF"/>
                </a:solidFill>
                <a:latin typeface="Calibri"/>
              </a:rPr>
              <a:t>Categorical</a:t>
            </a:r>
          </a:p>
          <a:p>
            <a:pPr algn="ctr" defTabSz="685800">
              <a:defRPr sz="1800" b="0" i="0" u="none" strike="noStrike" kern="0" cap="none" spc="0" baseline="0">
                <a:solidFill>
                  <a:srgbClr val="000000"/>
                </a:solidFill>
                <a:uFillTx/>
              </a:defRPr>
            </a:pPr>
            <a:r>
              <a:rPr lang="en-GB" sz="1350">
                <a:solidFill>
                  <a:srgbClr val="FFFFFF"/>
                </a:solidFill>
                <a:latin typeface="Calibri"/>
              </a:rPr>
              <a:t>(Qualitative)</a:t>
            </a:r>
          </a:p>
        </p:txBody>
      </p:sp>
      <p:cxnSp>
        <p:nvCxnSpPr>
          <p:cNvPr id="5" name="Straight Arrow Connector 6"/>
          <p:cNvCxnSpPr>
            <a:cxnSpLocks/>
          </p:cNvCxnSpPr>
          <p:nvPr/>
        </p:nvCxnSpPr>
        <p:spPr>
          <a:xfrm>
            <a:off x="5102934" y="1816910"/>
            <a:ext cx="317426" cy="230269"/>
          </a:xfrm>
          <a:prstGeom prst="straightConnector1">
            <a:avLst/>
          </a:prstGeom>
          <a:noFill/>
          <a:ln w="6345" cap="flat">
            <a:solidFill>
              <a:srgbClr val="5B9BD5"/>
            </a:solidFill>
            <a:prstDash val="solid"/>
            <a:miter/>
            <a:tailEnd type="arrow"/>
          </a:ln>
        </p:spPr>
      </p:cxnSp>
      <p:cxnSp>
        <p:nvCxnSpPr>
          <p:cNvPr id="6" name="Straight Arrow Connector 7"/>
          <p:cNvCxnSpPr>
            <a:cxnSpLocks/>
          </p:cNvCxnSpPr>
          <p:nvPr/>
        </p:nvCxnSpPr>
        <p:spPr>
          <a:xfrm flipH="1">
            <a:off x="2937922" y="1798825"/>
            <a:ext cx="727049" cy="248354"/>
          </a:xfrm>
          <a:prstGeom prst="straightConnector1">
            <a:avLst/>
          </a:prstGeom>
          <a:noFill/>
          <a:ln w="6345" cap="flat">
            <a:solidFill>
              <a:srgbClr val="5B9BD5"/>
            </a:solidFill>
            <a:prstDash val="solid"/>
            <a:miter/>
            <a:tailEnd type="arrow"/>
          </a:ln>
        </p:spPr>
      </p:cxnSp>
      <p:sp>
        <p:nvSpPr>
          <p:cNvPr id="7" name="Rectangle 8"/>
          <p:cNvSpPr/>
          <p:nvPr/>
        </p:nvSpPr>
        <p:spPr>
          <a:xfrm>
            <a:off x="1022150" y="2890561"/>
            <a:ext cx="1172498" cy="685800"/>
          </a:xfrm>
          <a:prstGeom prst="rect">
            <a:avLst/>
          </a:prstGeom>
          <a:solidFill>
            <a:srgbClr val="5B9BD5"/>
          </a:solidFill>
          <a:ln w="12701" cap="flat">
            <a:solidFill>
              <a:srgbClr val="41719C"/>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en-GB" sz="1350" dirty="0">
                <a:solidFill>
                  <a:srgbClr val="FFFFFF"/>
                </a:solidFill>
                <a:latin typeface="Calibri"/>
              </a:rPr>
              <a:t>Ratio</a:t>
            </a:r>
          </a:p>
        </p:txBody>
      </p:sp>
      <p:sp>
        <p:nvSpPr>
          <p:cNvPr id="8" name="Rectangle 9"/>
          <p:cNvSpPr/>
          <p:nvPr/>
        </p:nvSpPr>
        <p:spPr>
          <a:xfrm>
            <a:off x="2492472" y="2890561"/>
            <a:ext cx="1172498" cy="685800"/>
          </a:xfrm>
          <a:prstGeom prst="rect">
            <a:avLst/>
          </a:prstGeom>
          <a:solidFill>
            <a:srgbClr val="5B9BD5"/>
          </a:solidFill>
          <a:ln w="12701" cap="flat">
            <a:solidFill>
              <a:srgbClr val="41719C"/>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en-GB" sz="1350" dirty="0">
                <a:solidFill>
                  <a:srgbClr val="FFFFFF"/>
                </a:solidFill>
                <a:latin typeface="Calibri"/>
              </a:rPr>
              <a:t>Interval</a:t>
            </a:r>
          </a:p>
        </p:txBody>
      </p:sp>
      <p:sp>
        <p:nvSpPr>
          <p:cNvPr id="9" name="Rectangle 10"/>
          <p:cNvSpPr/>
          <p:nvPr/>
        </p:nvSpPr>
        <p:spPr>
          <a:xfrm>
            <a:off x="4795736" y="2890561"/>
            <a:ext cx="1172498" cy="685800"/>
          </a:xfrm>
          <a:prstGeom prst="rect">
            <a:avLst/>
          </a:prstGeom>
          <a:solidFill>
            <a:srgbClr val="5B9BD5"/>
          </a:solidFill>
          <a:ln w="12701" cap="flat">
            <a:solidFill>
              <a:srgbClr val="41719C"/>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en-GB" sz="1350" dirty="0">
                <a:solidFill>
                  <a:srgbClr val="FFFFFF"/>
                </a:solidFill>
                <a:latin typeface="Calibri"/>
              </a:rPr>
              <a:t>Ordinal, </a:t>
            </a:r>
            <a:r>
              <a:rPr lang="en-GB" sz="1050" dirty="0">
                <a:solidFill>
                  <a:srgbClr val="FFFFFF"/>
                </a:solidFill>
                <a:latin typeface="Calibri"/>
              </a:rPr>
              <a:t>categories you can rank</a:t>
            </a:r>
            <a:endParaRPr lang="en-GB" sz="1350" dirty="0">
              <a:solidFill>
                <a:srgbClr val="FFFFFF"/>
              </a:solidFill>
              <a:latin typeface="Calibri"/>
            </a:endParaRPr>
          </a:p>
        </p:txBody>
      </p:sp>
      <p:sp>
        <p:nvSpPr>
          <p:cNvPr id="10" name="Rectangle 11"/>
          <p:cNvSpPr/>
          <p:nvPr/>
        </p:nvSpPr>
        <p:spPr>
          <a:xfrm>
            <a:off x="6266058" y="2890561"/>
            <a:ext cx="1172498" cy="685800"/>
          </a:xfrm>
          <a:prstGeom prst="rect">
            <a:avLst/>
          </a:prstGeom>
          <a:solidFill>
            <a:srgbClr val="5B9BD5"/>
          </a:solidFill>
          <a:ln w="12701" cap="flat">
            <a:solidFill>
              <a:srgbClr val="41719C"/>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en-GB" sz="1350">
                <a:solidFill>
                  <a:srgbClr val="FFFFFF"/>
                </a:solidFill>
                <a:latin typeface="Calibri"/>
              </a:rPr>
              <a:t>Nominal, </a:t>
            </a:r>
            <a:r>
              <a:rPr lang="en-GB" sz="1050">
                <a:solidFill>
                  <a:srgbClr val="FFFFFF"/>
                </a:solidFill>
                <a:latin typeface="Calibri"/>
              </a:rPr>
              <a:t>categories without order or direction</a:t>
            </a:r>
          </a:p>
        </p:txBody>
      </p:sp>
      <p:sp>
        <p:nvSpPr>
          <p:cNvPr id="11" name="Rectangle 12"/>
          <p:cNvSpPr/>
          <p:nvPr/>
        </p:nvSpPr>
        <p:spPr>
          <a:xfrm>
            <a:off x="6852307" y="3742706"/>
            <a:ext cx="1172498" cy="685800"/>
          </a:xfrm>
          <a:prstGeom prst="rect">
            <a:avLst/>
          </a:prstGeom>
          <a:solidFill>
            <a:schemeClr val="accent4">
              <a:lumMod val="75000"/>
            </a:schemeClr>
          </a:solidFill>
          <a:ln w="12701" cap="flat">
            <a:solidFill>
              <a:srgbClr val="41719C"/>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en-GB" sz="1350">
                <a:solidFill>
                  <a:srgbClr val="FFFFFF"/>
                </a:solidFill>
                <a:latin typeface="Calibri"/>
              </a:rPr>
              <a:t>e.g. gender</a:t>
            </a:r>
          </a:p>
          <a:p>
            <a:pPr algn="ctr" defTabSz="685800">
              <a:defRPr sz="1800" b="0" i="0" u="none" strike="noStrike" kern="0" cap="none" spc="0" baseline="0">
                <a:solidFill>
                  <a:srgbClr val="000000"/>
                </a:solidFill>
                <a:uFillTx/>
              </a:defRPr>
            </a:pPr>
            <a:r>
              <a:rPr lang="en-GB" sz="1350">
                <a:solidFill>
                  <a:srgbClr val="FFFFFF"/>
                </a:solidFill>
                <a:latin typeface="Calibri"/>
              </a:rPr>
              <a:t>Marital status</a:t>
            </a:r>
          </a:p>
        </p:txBody>
      </p:sp>
      <p:sp>
        <p:nvSpPr>
          <p:cNvPr id="12" name="Rectangle 13"/>
          <p:cNvSpPr/>
          <p:nvPr/>
        </p:nvSpPr>
        <p:spPr>
          <a:xfrm>
            <a:off x="4795737" y="3742706"/>
            <a:ext cx="1172498" cy="685800"/>
          </a:xfrm>
          <a:prstGeom prst="rect">
            <a:avLst/>
          </a:prstGeom>
          <a:solidFill>
            <a:schemeClr val="accent4">
              <a:lumMod val="75000"/>
            </a:schemeClr>
          </a:solidFill>
          <a:ln w="12701" cap="flat">
            <a:solidFill>
              <a:srgbClr val="41719C"/>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endParaRPr lang="en-GB" sz="1200" dirty="0">
              <a:solidFill>
                <a:srgbClr val="FFFFFF"/>
              </a:solidFill>
              <a:latin typeface="Calibri"/>
            </a:endParaRPr>
          </a:p>
          <a:p>
            <a:pPr algn="ctr" defTabSz="685800">
              <a:defRPr sz="1800" b="0" i="0" u="none" strike="noStrike" kern="0" cap="none" spc="0" baseline="0">
                <a:solidFill>
                  <a:srgbClr val="000000"/>
                </a:solidFill>
                <a:uFillTx/>
              </a:defRPr>
            </a:pPr>
            <a:r>
              <a:rPr lang="en-GB" sz="1200" dirty="0">
                <a:solidFill>
                  <a:srgbClr val="FFFFFF"/>
                </a:solidFill>
                <a:latin typeface="Calibri"/>
              </a:rPr>
              <a:t>e.g. educational attainment, satisfaction</a:t>
            </a:r>
          </a:p>
          <a:p>
            <a:pPr algn="ctr" defTabSz="685800">
              <a:defRPr sz="1800" b="0" i="0" u="none" strike="noStrike" kern="0" cap="none" spc="0" baseline="0">
                <a:solidFill>
                  <a:srgbClr val="000000"/>
                </a:solidFill>
                <a:uFillTx/>
              </a:defRPr>
            </a:pPr>
            <a:endParaRPr lang="en-GB" sz="1350" dirty="0">
              <a:solidFill>
                <a:srgbClr val="FFFFFF"/>
              </a:solidFill>
              <a:latin typeface="Calibri"/>
            </a:endParaRPr>
          </a:p>
        </p:txBody>
      </p:sp>
      <p:sp>
        <p:nvSpPr>
          <p:cNvPr id="13" name="Rectangle 14"/>
          <p:cNvSpPr/>
          <p:nvPr/>
        </p:nvSpPr>
        <p:spPr>
          <a:xfrm>
            <a:off x="2471606" y="3742706"/>
            <a:ext cx="1172498" cy="685800"/>
          </a:xfrm>
          <a:prstGeom prst="rect">
            <a:avLst/>
          </a:prstGeom>
          <a:solidFill>
            <a:schemeClr val="accent4">
              <a:lumMod val="75000"/>
            </a:schemeClr>
          </a:solidFill>
          <a:ln w="12701" cap="flat">
            <a:solidFill>
              <a:srgbClr val="41719C"/>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en-GB" sz="1350">
                <a:solidFill>
                  <a:srgbClr val="FFFFFF"/>
                </a:solidFill>
                <a:latin typeface="Calibri"/>
              </a:rPr>
              <a:t>Temperature</a:t>
            </a:r>
          </a:p>
        </p:txBody>
      </p:sp>
      <p:sp>
        <p:nvSpPr>
          <p:cNvPr id="14" name="Rectangle 15"/>
          <p:cNvSpPr/>
          <p:nvPr/>
        </p:nvSpPr>
        <p:spPr>
          <a:xfrm>
            <a:off x="1022150" y="3742706"/>
            <a:ext cx="1172498" cy="685800"/>
          </a:xfrm>
          <a:prstGeom prst="rect">
            <a:avLst/>
          </a:prstGeom>
          <a:solidFill>
            <a:schemeClr val="accent4">
              <a:lumMod val="75000"/>
            </a:schemeClr>
          </a:solidFill>
          <a:ln w="12701" cap="flat">
            <a:solidFill>
              <a:srgbClr val="41719C"/>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en-GB" sz="1350">
                <a:solidFill>
                  <a:srgbClr val="FFFFFF"/>
                </a:solidFill>
                <a:latin typeface="Calibri"/>
              </a:rPr>
              <a:t>Height, weight, age, income</a:t>
            </a:r>
          </a:p>
        </p:txBody>
      </p:sp>
      <p:sp>
        <p:nvSpPr>
          <p:cNvPr id="21" name="Rectangle 11">
            <a:extLst>
              <a:ext uri="{FF2B5EF4-FFF2-40B4-BE49-F238E27FC236}">
                <a16:creationId xmlns:a16="http://schemas.microsoft.com/office/drawing/2014/main" id="{1639602F-BDB2-473A-8D67-27D9F2203187}"/>
              </a:ext>
            </a:extLst>
          </p:cNvPr>
          <p:cNvSpPr/>
          <p:nvPr/>
        </p:nvSpPr>
        <p:spPr>
          <a:xfrm>
            <a:off x="7438556" y="2890561"/>
            <a:ext cx="1172498" cy="342899"/>
          </a:xfrm>
          <a:prstGeom prst="rect">
            <a:avLst/>
          </a:prstGeom>
          <a:solidFill>
            <a:srgbClr val="5B9BD5"/>
          </a:solidFill>
          <a:ln w="12701" cap="flat">
            <a:solidFill>
              <a:srgbClr val="41719C"/>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en-GB" sz="1050" dirty="0">
                <a:solidFill>
                  <a:srgbClr val="FFFFFF"/>
                </a:solidFill>
                <a:latin typeface="Calibri"/>
              </a:rPr>
              <a:t>Dichotomous </a:t>
            </a:r>
          </a:p>
          <a:p>
            <a:pPr algn="ctr" defTabSz="685800">
              <a:defRPr sz="1800" b="0" i="0" u="none" strike="noStrike" kern="0" cap="none" spc="0" baseline="0">
                <a:solidFill>
                  <a:srgbClr val="000000"/>
                </a:solidFill>
                <a:uFillTx/>
              </a:defRPr>
            </a:pPr>
            <a:r>
              <a:rPr lang="en-GB" sz="1050" dirty="0">
                <a:solidFill>
                  <a:srgbClr val="FFFFFF"/>
                </a:solidFill>
                <a:latin typeface="Calibri"/>
              </a:rPr>
              <a:t>(binary or dummy)</a:t>
            </a:r>
          </a:p>
        </p:txBody>
      </p:sp>
      <p:sp>
        <p:nvSpPr>
          <p:cNvPr id="22" name="Rectangle 11">
            <a:extLst>
              <a:ext uri="{FF2B5EF4-FFF2-40B4-BE49-F238E27FC236}">
                <a16:creationId xmlns:a16="http://schemas.microsoft.com/office/drawing/2014/main" id="{8539E9AD-D7DE-4538-AD1E-67BDFEDDE8DB}"/>
              </a:ext>
            </a:extLst>
          </p:cNvPr>
          <p:cNvSpPr/>
          <p:nvPr/>
        </p:nvSpPr>
        <p:spPr>
          <a:xfrm>
            <a:off x="7438556" y="3233461"/>
            <a:ext cx="1172498" cy="342900"/>
          </a:xfrm>
          <a:prstGeom prst="rect">
            <a:avLst/>
          </a:prstGeom>
          <a:solidFill>
            <a:srgbClr val="5B9BD5"/>
          </a:solidFill>
          <a:ln w="12701" cap="flat">
            <a:solidFill>
              <a:srgbClr val="41719C"/>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en-GB" sz="1050" dirty="0">
                <a:solidFill>
                  <a:srgbClr val="FFFFFF"/>
                </a:solidFill>
                <a:latin typeface="Calibri"/>
              </a:rPr>
              <a:t>Polytomous</a:t>
            </a:r>
          </a:p>
        </p:txBody>
      </p:sp>
      <p:sp>
        <p:nvSpPr>
          <p:cNvPr id="23" name="Title 11">
            <a:extLst>
              <a:ext uri="{FF2B5EF4-FFF2-40B4-BE49-F238E27FC236}">
                <a16:creationId xmlns:a16="http://schemas.microsoft.com/office/drawing/2014/main" id="{189E9B5B-A460-44C4-8CAF-0F92F71DD924}"/>
              </a:ext>
            </a:extLst>
          </p:cNvPr>
          <p:cNvSpPr>
            <a:spLocks noGrp="1"/>
          </p:cNvSpPr>
          <p:nvPr>
            <p:ph type="title"/>
          </p:nvPr>
        </p:nvSpPr>
        <p:spPr>
          <a:xfrm>
            <a:off x="542903" y="376255"/>
            <a:ext cx="7202456" cy="511134"/>
          </a:xfrm>
        </p:spPr>
        <p:txBody>
          <a:bodyPr/>
          <a:lstStyle/>
          <a:p>
            <a:r>
              <a:rPr lang="en-GB" dirty="0"/>
              <a:t>Measurement levels: what are they?</a:t>
            </a:r>
          </a:p>
        </p:txBody>
      </p:sp>
    </p:spTree>
    <p:extLst>
      <p:ext uri="{BB962C8B-B14F-4D97-AF65-F5344CB8AC3E}">
        <p14:creationId xmlns:p14="http://schemas.microsoft.com/office/powerpoint/2010/main" val="1913316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609C5FA-4FBD-D074-0FC5-9A6335181F02}"/>
              </a:ext>
            </a:extLst>
          </p:cNvPr>
          <p:cNvSpPr>
            <a:spLocks noGrp="1"/>
          </p:cNvSpPr>
          <p:nvPr>
            <p:ph type="title"/>
          </p:nvPr>
        </p:nvSpPr>
        <p:spPr>
          <a:xfrm>
            <a:off x="457200" y="197270"/>
            <a:ext cx="7532376" cy="371011"/>
          </a:xfrm>
        </p:spPr>
        <p:txBody>
          <a:bodyPr>
            <a:normAutofit fontScale="90000"/>
          </a:bodyPr>
          <a:lstStyle/>
          <a:p>
            <a:r>
              <a:rPr lang="ja-JP" altLang="en-US" dirty="0"/>
              <a:t>こんにちは、私の名前は           です。</a:t>
            </a:r>
            <a:endParaRPr lang="en-GB" dirty="0"/>
          </a:p>
        </p:txBody>
      </p:sp>
      <p:sp>
        <p:nvSpPr>
          <p:cNvPr id="3" name="Content Placeholder 2"/>
          <p:cNvSpPr>
            <a:spLocks noGrp="1"/>
          </p:cNvSpPr>
          <p:nvPr>
            <p:ph idx="1" hasCustomPrompt="1"/>
          </p:nvPr>
        </p:nvSpPr>
        <p:spPr/>
        <p:txBody>
          <a:bodyPr/>
          <a:lstStyle/>
          <a:p>
            <a:pPr lvl="0"/>
            <a:r>
              <a:rPr dirty="0"/>
              <a:t>A statistical programming language</a:t>
            </a:r>
          </a:p>
          <a:p>
            <a:pPr lvl="0"/>
            <a:r>
              <a:rPr dirty="0"/>
              <a:t>A language called </a:t>
            </a:r>
            <a:r>
              <a:rPr i="1" dirty="0"/>
              <a:t>S</a:t>
            </a:r>
            <a:r>
              <a:rPr dirty="0"/>
              <a:t> is developed at Bell Labs (USA) in </a:t>
            </a:r>
            <a:r>
              <a:rPr b="1" dirty="0"/>
              <a:t>1976</a:t>
            </a:r>
          </a:p>
          <a:p>
            <a:pPr lvl="0"/>
            <a:r>
              <a:rPr dirty="0"/>
              <a:t>The </a:t>
            </a:r>
            <a:r>
              <a:rPr i="1" dirty="0"/>
              <a:t>R</a:t>
            </a:r>
            <a:r>
              <a:rPr dirty="0"/>
              <a:t> language created as a free open source implementation of </a:t>
            </a:r>
            <a:r>
              <a:rPr i="1" dirty="0"/>
              <a:t>S</a:t>
            </a:r>
            <a:r>
              <a:rPr dirty="0"/>
              <a:t> in </a:t>
            </a:r>
            <a:r>
              <a:rPr b="1" dirty="0"/>
              <a:t>1991</a:t>
            </a:r>
            <a:r>
              <a:rPr dirty="0"/>
              <a:t> at the University of Auckland (NZ); it developed into a different “dialect” of the original language </a:t>
            </a:r>
            <a:r>
              <a:rPr i="1" dirty="0"/>
              <a:t>S</a:t>
            </a:r>
          </a:p>
          <a:p>
            <a:pPr lvl="0"/>
            <a:r>
              <a:rPr i="1" dirty="0"/>
              <a:t>R</a:t>
            </a:r>
            <a:r>
              <a:rPr dirty="0"/>
              <a:t> goes public in </a:t>
            </a:r>
            <a:r>
              <a:rPr b="1" dirty="0"/>
              <a:t>1993</a:t>
            </a:r>
            <a:r>
              <a:rPr dirty="0"/>
              <a:t>, a core maintainer group is set up in </a:t>
            </a:r>
            <a:r>
              <a:rPr b="1" dirty="0"/>
              <a:t>1997</a:t>
            </a:r>
            <a:r>
              <a:rPr dirty="0"/>
              <a:t>, and Version 1.0.0 is released in </a:t>
            </a:r>
            <a:r>
              <a:rPr b="1" dirty="0"/>
              <a:t>2000</a:t>
            </a:r>
          </a:p>
          <a:p>
            <a:pPr lvl="0"/>
            <a:r>
              <a:rPr dirty="0"/>
              <a:t>Current stable, released version (2023-10-03) is </a:t>
            </a:r>
            <a:r>
              <a:rPr i="1" dirty="0"/>
              <a:t>R-4.3.1</a:t>
            </a:r>
            <a:r>
              <a:rPr dirty="0"/>
              <a:t> (2023-06-16, “Beagle Scouts”); minor releases about 4/5 times a year; mid-version releases about once a year; major releases every 7/8 years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4</a:t>
            </a:fld>
            <a:endParaRPr lang="en-US" dirty="0"/>
          </a:p>
        </p:txBody>
      </p:sp>
      <p:pic>
        <p:nvPicPr>
          <p:cNvPr id="4" name="Picture 3">
            <a:extLst>
              <a:ext uri="{FF2B5EF4-FFF2-40B4-BE49-F238E27FC236}">
                <a16:creationId xmlns:a16="http://schemas.microsoft.com/office/drawing/2014/main" id="{1F3E3B5F-9414-4F0E-3DC4-1F308429F95B}"/>
              </a:ext>
            </a:extLst>
          </p:cNvPr>
          <p:cNvPicPr>
            <a:picLocks noChangeAspect="1"/>
          </p:cNvPicPr>
          <p:nvPr/>
        </p:nvPicPr>
        <p:blipFill>
          <a:blip r:embed="rId2"/>
          <a:stretch>
            <a:fillRect/>
          </a:stretch>
        </p:blipFill>
        <p:spPr>
          <a:xfrm>
            <a:off x="3573125" y="205979"/>
            <a:ext cx="478809" cy="3710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7DAF8FC-C191-450B-947B-545B65E60CE8}"/>
              </a:ext>
            </a:extLst>
          </p:cNvPr>
          <p:cNvSpPr>
            <a:spLocks noGrp="1"/>
          </p:cNvSpPr>
          <p:nvPr>
            <p:ph type="title"/>
          </p:nvPr>
        </p:nvSpPr>
        <p:spPr>
          <a:xfrm>
            <a:off x="847703" y="714994"/>
            <a:ext cx="7202456" cy="511134"/>
          </a:xfrm>
        </p:spPr>
        <p:txBody>
          <a:bodyPr/>
          <a:lstStyle/>
          <a:p>
            <a:r>
              <a:rPr lang="en-GB" dirty="0"/>
              <a:t>2. Measurement levels: how to identify them?</a:t>
            </a:r>
          </a:p>
        </p:txBody>
      </p:sp>
      <p:pic>
        <p:nvPicPr>
          <p:cNvPr id="11" name="Picture 10">
            <a:extLst>
              <a:ext uri="{FF2B5EF4-FFF2-40B4-BE49-F238E27FC236}">
                <a16:creationId xmlns:a16="http://schemas.microsoft.com/office/drawing/2014/main" id="{8C130AC9-3CCF-469B-878F-708600A4BDC7}"/>
              </a:ext>
            </a:extLst>
          </p:cNvPr>
          <p:cNvPicPr>
            <a:picLocks noChangeAspect="1"/>
          </p:cNvPicPr>
          <p:nvPr/>
        </p:nvPicPr>
        <p:blipFill>
          <a:blip r:embed="rId3"/>
          <a:stretch>
            <a:fillRect/>
          </a:stretch>
        </p:blipFill>
        <p:spPr>
          <a:xfrm>
            <a:off x="797924" y="1810398"/>
            <a:ext cx="7548152" cy="1522704"/>
          </a:xfrm>
          <a:prstGeom prst="rect">
            <a:avLst/>
          </a:prstGeom>
        </p:spPr>
      </p:pic>
    </p:spTree>
    <p:extLst>
      <p:ext uri="{BB962C8B-B14F-4D97-AF65-F5344CB8AC3E}">
        <p14:creationId xmlns:p14="http://schemas.microsoft.com/office/powerpoint/2010/main" val="966591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7DAF8FC-C191-450B-947B-545B65E60CE8}"/>
              </a:ext>
            </a:extLst>
          </p:cNvPr>
          <p:cNvSpPr>
            <a:spLocks noGrp="1"/>
          </p:cNvSpPr>
          <p:nvPr>
            <p:ph type="title"/>
          </p:nvPr>
        </p:nvSpPr>
        <p:spPr>
          <a:xfrm>
            <a:off x="847703" y="714994"/>
            <a:ext cx="7202456" cy="511134"/>
          </a:xfrm>
        </p:spPr>
        <p:txBody>
          <a:bodyPr/>
          <a:lstStyle/>
          <a:p>
            <a:r>
              <a:rPr lang="en-GB" dirty="0"/>
              <a:t>2. Measurement levels: how to identify them?</a:t>
            </a:r>
          </a:p>
        </p:txBody>
      </p:sp>
      <p:pic>
        <p:nvPicPr>
          <p:cNvPr id="14" name="Picture 13">
            <a:extLst>
              <a:ext uri="{FF2B5EF4-FFF2-40B4-BE49-F238E27FC236}">
                <a16:creationId xmlns:a16="http://schemas.microsoft.com/office/drawing/2014/main" id="{5BF3F05A-D3BC-4861-B2AF-9DAB4F972D55}"/>
              </a:ext>
            </a:extLst>
          </p:cNvPr>
          <p:cNvPicPr>
            <a:picLocks noChangeAspect="1"/>
          </p:cNvPicPr>
          <p:nvPr/>
        </p:nvPicPr>
        <p:blipFill>
          <a:blip r:embed="rId3"/>
          <a:stretch>
            <a:fillRect/>
          </a:stretch>
        </p:blipFill>
        <p:spPr>
          <a:xfrm>
            <a:off x="1308440" y="1302557"/>
            <a:ext cx="6527120" cy="3402216"/>
          </a:xfrm>
          <a:prstGeom prst="rect">
            <a:avLst/>
          </a:prstGeom>
        </p:spPr>
      </p:pic>
    </p:spTree>
    <p:extLst>
      <p:ext uri="{BB962C8B-B14F-4D97-AF65-F5344CB8AC3E}">
        <p14:creationId xmlns:p14="http://schemas.microsoft.com/office/powerpoint/2010/main" val="717278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AFBD7-99F5-463F-883F-6466D575A39E}"/>
              </a:ext>
            </a:extLst>
          </p:cNvPr>
          <p:cNvSpPr>
            <a:spLocks noGrp="1"/>
          </p:cNvSpPr>
          <p:nvPr>
            <p:ph type="title"/>
          </p:nvPr>
        </p:nvSpPr>
        <p:spPr/>
        <p:txBody>
          <a:bodyPr>
            <a:normAutofit fontScale="90000"/>
          </a:bodyPr>
          <a:lstStyle/>
          <a:p>
            <a:r>
              <a:rPr lang="en-GB" dirty="0"/>
              <a:t>An additional point: values</a:t>
            </a:r>
          </a:p>
        </p:txBody>
      </p:sp>
      <p:sp>
        <p:nvSpPr>
          <p:cNvPr id="3" name="Content Placeholder 2">
            <a:extLst>
              <a:ext uri="{FF2B5EF4-FFF2-40B4-BE49-F238E27FC236}">
                <a16:creationId xmlns:a16="http://schemas.microsoft.com/office/drawing/2014/main" id="{3202BAAC-04CB-4401-B725-C2F42DB2BF10}"/>
              </a:ext>
            </a:extLst>
          </p:cNvPr>
          <p:cNvSpPr>
            <a:spLocks noGrp="1"/>
          </p:cNvSpPr>
          <p:nvPr>
            <p:ph idx="1"/>
          </p:nvPr>
        </p:nvSpPr>
        <p:spPr/>
        <p:txBody>
          <a:bodyPr/>
          <a:lstStyle/>
          <a:p>
            <a:r>
              <a:rPr lang="en-GB" b="1" i="1" dirty="0"/>
              <a:t>Values</a:t>
            </a:r>
            <a:r>
              <a:rPr lang="en-GB" dirty="0"/>
              <a:t> can also be:</a:t>
            </a:r>
          </a:p>
          <a:p>
            <a:endParaRPr lang="en-GB" dirty="0"/>
          </a:p>
          <a:p>
            <a:endParaRPr lang="en-GB" dirty="0"/>
          </a:p>
          <a:p>
            <a:endParaRPr lang="en-GB" dirty="0"/>
          </a:p>
          <a:p>
            <a:r>
              <a:rPr lang="en-GB" dirty="0"/>
              <a:t>Even when the </a:t>
            </a:r>
            <a:r>
              <a:rPr lang="en-GB" b="1" i="1" dirty="0"/>
              <a:t>variables</a:t>
            </a:r>
            <a:r>
              <a:rPr lang="en-GB" dirty="0"/>
              <a:t> that contain them are continuous:</a:t>
            </a:r>
          </a:p>
          <a:p>
            <a:pPr marL="0" indent="0">
              <a:buNone/>
            </a:pPr>
            <a:r>
              <a:rPr lang="en-GB" dirty="0"/>
              <a:t> </a:t>
            </a:r>
          </a:p>
        </p:txBody>
      </p:sp>
      <p:sp>
        <p:nvSpPr>
          <p:cNvPr id="8" name="Rectangle 4">
            <a:extLst>
              <a:ext uri="{FF2B5EF4-FFF2-40B4-BE49-F238E27FC236}">
                <a16:creationId xmlns:a16="http://schemas.microsoft.com/office/drawing/2014/main" id="{BC8CE698-1348-4C12-972A-4F52273C67BB}"/>
              </a:ext>
            </a:extLst>
          </p:cNvPr>
          <p:cNvSpPr/>
          <p:nvPr/>
        </p:nvSpPr>
        <p:spPr>
          <a:xfrm>
            <a:off x="1186206" y="1153728"/>
            <a:ext cx="2594932" cy="893450"/>
          </a:xfrm>
          <a:prstGeom prst="rect">
            <a:avLst/>
          </a:prstGeom>
          <a:solidFill>
            <a:srgbClr val="5B9BD5"/>
          </a:solidFill>
          <a:ln w="12701" cap="flat">
            <a:solidFill>
              <a:srgbClr val="41719C"/>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en-GB" sz="1350" dirty="0">
                <a:solidFill>
                  <a:srgbClr val="FFFFFF"/>
                </a:solidFill>
                <a:latin typeface="Calibri"/>
              </a:rPr>
              <a:t>Discrete</a:t>
            </a:r>
          </a:p>
        </p:txBody>
      </p:sp>
      <p:sp>
        <p:nvSpPr>
          <p:cNvPr id="9" name="Rectangle 4">
            <a:extLst>
              <a:ext uri="{FF2B5EF4-FFF2-40B4-BE49-F238E27FC236}">
                <a16:creationId xmlns:a16="http://schemas.microsoft.com/office/drawing/2014/main" id="{F476B201-B6B6-458D-9FBE-62DC681ECEDA}"/>
              </a:ext>
            </a:extLst>
          </p:cNvPr>
          <p:cNvSpPr/>
          <p:nvPr/>
        </p:nvSpPr>
        <p:spPr>
          <a:xfrm>
            <a:off x="4807943" y="1153728"/>
            <a:ext cx="2594932" cy="893450"/>
          </a:xfrm>
          <a:prstGeom prst="rect">
            <a:avLst/>
          </a:prstGeom>
          <a:solidFill>
            <a:srgbClr val="5B9BD5"/>
          </a:solidFill>
          <a:ln w="12701" cap="flat">
            <a:solidFill>
              <a:srgbClr val="41719C"/>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en-GB" sz="1350" dirty="0">
                <a:solidFill>
                  <a:srgbClr val="FFFFFF"/>
                </a:solidFill>
                <a:latin typeface="Calibri"/>
              </a:rPr>
              <a:t>Continuous</a:t>
            </a:r>
          </a:p>
        </p:txBody>
      </p:sp>
      <p:sp>
        <p:nvSpPr>
          <p:cNvPr id="10" name="Rectangle 15">
            <a:extLst>
              <a:ext uri="{FF2B5EF4-FFF2-40B4-BE49-F238E27FC236}">
                <a16:creationId xmlns:a16="http://schemas.microsoft.com/office/drawing/2014/main" id="{8B5F9158-BDDD-4116-B03B-5BDC1712A285}"/>
              </a:ext>
            </a:extLst>
          </p:cNvPr>
          <p:cNvSpPr/>
          <p:nvPr/>
        </p:nvSpPr>
        <p:spPr>
          <a:xfrm>
            <a:off x="1186205" y="2611702"/>
            <a:ext cx="2594932" cy="685800"/>
          </a:xfrm>
          <a:prstGeom prst="rect">
            <a:avLst/>
          </a:prstGeom>
          <a:solidFill>
            <a:schemeClr val="accent4">
              <a:lumMod val="75000"/>
            </a:schemeClr>
          </a:solidFill>
          <a:ln w="12701" cap="flat">
            <a:solidFill>
              <a:srgbClr val="41719C"/>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en-GB" sz="1350" dirty="0">
                <a:solidFill>
                  <a:srgbClr val="FFFFFF"/>
                </a:solidFill>
                <a:latin typeface="Calibri"/>
              </a:rPr>
              <a:t>e.g. think of: number of cars on the road </a:t>
            </a:r>
          </a:p>
        </p:txBody>
      </p:sp>
      <p:sp>
        <p:nvSpPr>
          <p:cNvPr id="11" name="Rectangle 15">
            <a:extLst>
              <a:ext uri="{FF2B5EF4-FFF2-40B4-BE49-F238E27FC236}">
                <a16:creationId xmlns:a16="http://schemas.microsoft.com/office/drawing/2014/main" id="{E3A058D4-F79B-41BF-898C-58751EB58289}"/>
              </a:ext>
            </a:extLst>
          </p:cNvPr>
          <p:cNvSpPr/>
          <p:nvPr/>
        </p:nvSpPr>
        <p:spPr>
          <a:xfrm>
            <a:off x="4807944" y="2611702"/>
            <a:ext cx="2594932" cy="685800"/>
          </a:xfrm>
          <a:prstGeom prst="rect">
            <a:avLst/>
          </a:prstGeom>
          <a:solidFill>
            <a:schemeClr val="accent4">
              <a:lumMod val="75000"/>
            </a:schemeClr>
          </a:solidFill>
          <a:ln w="12701" cap="flat">
            <a:solidFill>
              <a:srgbClr val="41719C"/>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en-GB" sz="1350" dirty="0">
                <a:solidFill>
                  <a:srgbClr val="FFFFFF"/>
                </a:solidFill>
                <a:latin typeface="Calibri"/>
              </a:rPr>
              <a:t>e.g. height, weight, age income</a:t>
            </a:r>
          </a:p>
        </p:txBody>
      </p:sp>
    </p:spTree>
    <p:extLst>
      <p:ext uri="{BB962C8B-B14F-4D97-AF65-F5344CB8AC3E}">
        <p14:creationId xmlns:p14="http://schemas.microsoft.com/office/powerpoint/2010/main" val="25323326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19C1-3248-4033-B708-B2B5583A88C0}"/>
              </a:ext>
            </a:extLst>
          </p:cNvPr>
          <p:cNvSpPr>
            <a:spLocks noGrp="1"/>
          </p:cNvSpPr>
          <p:nvPr>
            <p:ph type="title"/>
          </p:nvPr>
        </p:nvSpPr>
        <p:spPr/>
        <p:txBody>
          <a:bodyPr>
            <a:normAutofit fontScale="90000"/>
          </a:bodyPr>
          <a:lstStyle/>
          <a:p>
            <a:r>
              <a:rPr lang="en-GB" dirty="0"/>
              <a:t>Distributions </a:t>
            </a:r>
          </a:p>
        </p:txBody>
      </p:sp>
      <p:sp>
        <p:nvSpPr>
          <p:cNvPr id="3" name="Content Placeholder 2">
            <a:extLst>
              <a:ext uri="{FF2B5EF4-FFF2-40B4-BE49-F238E27FC236}">
                <a16:creationId xmlns:a16="http://schemas.microsoft.com/office/drawing/2014/main" id="{8D73044C-7106-4533-9964-02F6ED7C44E9}"/>
              </a:ext>
            </a:extLst>
          </p:cNvPr>
          <p:cNvSpPr>
            <a:spLocks noGrp="1"/>
          </p:cNvSpPr>
          <p:nvPr>
            <p:ph idx="1"/>
          </p:nvPr>
        </p:nvSpPr>
        <p:spPr>
          <a:xfrm>
            <a:off x="847703" y="789709"/>
            <a:ext cx="7202456" cy="3310050"/>
          </a:xfrm>
        </p:spPr>
        <p:txBody>
          <a:bodyPr/>
          <a:lstStyle/>
          <a:p>
            <a:r>
              <a:rPr lang="en-GB" dirty="0"/>
              <a:t>The ‘normal distribution’</a:t>
            </a:r>
          </a:p>
          <a:p>
            <a:endParaRPr lang="en-GB" dirty="0"/>
          </a:p>
        </p:txBody>
      </p:sp>
      <p:pic>
        <p:nvPicPr>
          <p:cNvPr id="6" name="Picture 5">
            <a:extLst>
              <a:ext uri="{FF2B5EF4-FFF2-40B4-BE49-F238E27FC236}">
                <a16:creationId xmlns:a16="http://schemas.microsoft.com/office/drawing/2014/main" id="{5F73FBE7-EFC6-47BA-A668-6824B52431E1}"/>
              </a:ext>
            </a:extLst>
          </p:cNvPr>
          <p:cNvPicPr>
            <a:picLocks noChangeAspect="1"/>
          </p:cNvPicPr>
          <p:nvPr/>
        </p:nvPicPr>
        <p:blipFill>
          <a:blip r:embed="rId3"/>
          <a:stretch>
            <a:fillRect/>
          </a:stretch>
        </p:blipFill>
        <p:spPr>
          <a:xfrm>
            <a:off x="847703" y="1616394"/>
            <a:ext cx="5227846" cy="2737397"/>
          </a:xfrm>
          <a:prstGeom prst="rect">
            <a:avLst/>
          </a:prstGeom>
        </p:spPr>
      </p:pic>
      <p:sp>
        <p:nvSpPr>
          <p:cNvPr id="7" name="Rectangle 6">
            <a:extLst>
              <a:ext uri="{FF2B5EF4-FFF2-40B4-BE49-F238E27FC236}">
                <a16:creationId xmlns:a16="http://schemas.microsoft.com/office/drawing/2014/main" id="{C52A9B3A-61AC-40EE-80D8-68A4D62B04D1}"/>
              </a:ext>
            </a:extLst>
          </p:cNvPr>
          <p:cNvSpPr/>
          <p:nvPr/>
        </p:nvSpPr>
        <p:spPr>
          <a:xfrm>
            <a:off x="6175097" y="2119471"/>
            <a:ext cx="2748068" cy="1754326"/>
          </a:xfrm>
          <a:prstGeom prst="rect">
            <a:avLst/>
          </a:prstGeom>
        </p:spPr>
        <p:txBody>
          <a:bodyPr wrap="square">
            <a:spAutoFit/>
          </a:bodyPr>
          <a:lstStyle/>
          <a:p>
            <a:pPr marL="214313" indent="-214313">
              <a:buFontTx/>
              <a:buChar char="-"/>
            </a:pPr>
            <a:r>
              <a:rPr lang="en-GB" sz="1350" dirty="0"/>
              <a:t>Bell-shaped</a:t>
            </a:r>
          </a:p>
          <a:p>
            <a:pPr marL="214313" indent="-214313">
              <a:buFontTx/>
              <a:buChar char="-"/>
            </a:pPr>
            <a:r>
              <a:rPr lang="en-GB" sz="1350" dirty="0"/>
              <a:t>The peak indicates the </a:t>
            </a:r>
            <a:r>
              <a:rPr lang="en-GB" sz="1350" b="1" dirty="0"/>
              <a:t>mean</a:t>
            </a:r>
            <a:r>
              <a:rPr lang="en-GB" sz="1350" dirty="0"/>
              <a:t> value</a:t>
            </a:r>
          </a:p>
          <a:p>
            <a:pPr marL="214313" indent="-214313">
              <a:buFontTx/>
              <a:buChar char="-"/>
            </a:pPr>
            <a:r>
              <a:rPr lang="en-GB" sz="1350" dirty="0"/>
              <a:t>(mean means average, not malicious)</a:t>
            </a:r>
          </a:p>
          <a:p>
            <a:pPr marL="214313" indent="-214313">
              <a:buFontTx/>
              <a:buChar char="-"/>
            </a:pPr>
            <a:r>
              <a:rPr lang="en-GB" sz="1350" dirty="0"/>
              <a:t>Symmetrical (the tails on each side of the mean are equally long)</a:t>
            </a:r>
          </a:p>
        </p:txBody>
      </p:sp>
    </p:spTree>
    <p:extLst>
      <p:ext uri="{BB962C8B-B14F-4D97-AF65-F5344CB8AC3E}">
        <p14:creationId xmlns:p14="http://schemas.microsoft.com/office/powerpoint/2010/main" val="411619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1000"/>
                                        <p:tgtEl>
                                          <p:spTgt spid="7">
                                            <p:txEl>
                                              <p:pRg st="2" end="2"/>
                                            </p:txEl>
                                          </p:spTgt>
                                        </p:tgtEl>
                                      </p:cBhvr>
                                    </p:animEffect>
                                    <p:anim calcmode="lin" valueType="num">
                                      <p:cBhvr>
                                        <p:cTn id="26"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19C1-3248-4033-B708-B2B5583A88C0}"/>
              </a:ext>
            </a:extLst>
          </p:cNvPr>
          <p:cNvSpPr>
            <a:spLocks noGrp="1"/>
          </p:cNvSpPr>
          <p:nvPr>
            <p:ph type="title"/>
          </p:nvPr>
        </p:nvSpPr>
        <p:spPr/>
        <p:txBody>
          <a:bodyPr>
            <a:normAutofit fontScale="90000"/>
          </a:bodyPr>
          <a:lstStyle/>
          <a:p>
            <a:r>
              <a:rPr lang="en-GB" dirty="0"/>
              <a:t>Distributions </a:t>
            </a:r>
          </a:p>
        </p:txBody>
      </p:sp>
      <p:sp>
        <p:nvSpPr>
          <p:cNvPr id="3" name="Content Placeholder 2">
            <a:extLst>
              <a:ext uri="{FF2B5EF4-FFF2-40B4-BE49-F238E27FC236}">
                <a16:creationId xmlns:a16="http://schemas.microsoft.com/office/drawing/2014/main" id="{8D73044C-7106-4533-9964-02F6ED7C44E9}"/>
              </a:ext>
            </a:extLst>
          </p:cNvPr>
          <p:cNvSpPr>
            <a:spLocks noGrp="1"/>
          </p:cNvSpPr>
          <p:nvPr>
            <p:ph idx="1"/>
          </p:nvPr>
        </p:nvSpPr>
        <p:spPr>
          <a:xfrm>
            <a:off x="847703" y="849745"/>
            <a:ext cx="7202456" cy="3250014"/>
          </a:xfrm>
        </p:spPr>
        <p:txBody>
          <a:bodyPr/>
          <a:lstStyle/>
          <a:p>
            <a:r>
              <a:rPr lang="en-GB" dirty="0"/>
              <a:t>The ‘normal distribution’</a:t>
            </a:r>
          </a:p>
          <a:p>
            <a:endParaRPr lang="en-GB" dirty="0"/>
          </a:p>
        </p:txBody>
      </p:sp>
      <p:pic>
        <p:nvPicPr>
          <p:cNvPr id="7" name="Picture 6">
            <a:extLst>
              <a:ext uri="{FF2B5EF4-FFF2-40B4-BE49-F238E27FC236}">
                <a16:creationId xmlns:a16="http://schemas.microsoft.com/office/drawing/2014/main" id="{86A1E18D-855B-4D1A-96FC-74BFE41F8371}"/>
              </a:ext>
            </a:extLst>
          </p:cNvPr>
          <p:cNvPicPr>
            <a:picLocks noChangeAspect="1"/>
          </p:cNvPicPr>
          <p:nvPr/>
        </p:nvPicPr>
        <p:blipFill>
          <a:blip r:embed="rId3"/>
          <a:stretch>
            <a:fillRect/>
          </a:stretch>
        </p:blipFill>
        <p:spPr>
          <a:xfrm>
            <a:off x="847703" y="1623384"/>
            <a:ext cx="5517573" cy="2805124"/>
          </a:xfrm>
          <a:prstGeom prst="rect">
            <a:avLst/>
          </a:prstGeom>
        </p:spPr>
      </p:pic>
      <p:sp>
        <p:nvSpPr>
          <p:cNvPr id="6" name="Rectangle 5">
            <a:extLst>
              <a:ext uri="{FF2B5EF4-FFF2-40B4-BE49-F238E27FC236}">
                <a16:creationId xmlns:a16="http://schemas.microsoft.com/office/drawing/2014/main" id="{9BD84F3D-7D25-45B5-968E-B88730B33428}"/>
              </a:ext>
            </a:extLst>
          </p:cNvPr>
          <p:cNvSpPr/>
          <p:nvPr/>
        </p:nvSpPr>
        <p:spPr>
          <a:xfrm>
            <a:off x="6474793" y="2523840"/>
            <a:ext cx="2279470" cy="300082"/>
          </a:xfrm>
          <a:prstGeom prst="rect">
            <a:avLst/>
          </a:prstGeom>
        </p:spPr>
        <p:txBody>
          <a:bodyPr wrap="none">
            <a:spAutoFit/>
          </a:bodyPr>
          <a:lstStyle/>
          <a:p>
            <a:r>
              <a:rPr lang="en-GB" sz="1350" dirty="0"/>
              <a:t>Is this a ‘normal distribution’?</a:t>
            </a:r>
          </a:p>
        </p:txBody>
      </p:sp>
    </p:spTree>
    <p:extLst>
      <p:ext uri="{BB962C8B-B14F-4D97-AF65-F5344CB8AC3E}">
        <p14:creationId xmlns:p14="http://schemas.microsoft.com/office/powerpoint/2010/main" val="19618755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19C1-3248-4033-B708-B2B5583A88C0}"/>
              </a:ext>
            </a:extLst>
          </p:cNvPr>
          <p:cNvSpPr>
            <a:spLocks noGrp="1"/>
          </p:cNvSpPr>
          <p:nvPr>
            <p:ph type="title"/>
          </p:nvPr>
        </p:nvSpPr>
        <p:spPr/>
        <p:txBody>
          <a:bodyPr>
            <a:normAutofit fontScale="90000"/>
          </a:bodyPr>
          <a:lstStyle/>
          <a:p>
            <a:r>
              <a:rPr lang="en-GB" dirty="0"/>
              <a:t>Distributions </a:t>
            </a:r>
          </a:p>
        </p:txBody>
      </p:sp>
      <p:sp>
        <p:nvSpPr>
          <p:cNvPr id="3" name="Content Placeholder 2">
            <a:extLst>
              <a:ext uri="{FF2B5EF4-FFF2-40B4-BE49-F238E27FC236}">
                <a16:creationId xmlns:a16="http://schemas.microsoft.com/office/drawing/2014/main" id="{8D73044C-7106-4533-9964-02F6ED7C44E9}"/>
              </a:ext>
            </a:extLst>
          </p:cNvPr>
          <p:cNvSpPr>
            <a:spLocks noGrp="1"/>
          </p:cNvSpPr>
          <p:nvPr>
            <p:ph idx="1"/>
          </p:nvPr>
        </p:nvSpPr>
        <p:spPr>
          <a:xfrm>
            <a:off x="847703" y="785091"/>
            <a:ext cx="7202456" cy="3314668"/>
          </a:xfrm>
        </p:spPr>
        <p:txBody>
          <a:bodyPr/>
          <a:lstStyle/>
          <a:p>
            <a:r>
              <a:rPr lang="en-GB" dirty="0"/>
              <a:t>Skewed distributions</a:t>
            </a:r>
          </a:p>
        </p:txBody>
      </p:sp>
      <p:pic>
        <p:nvPicPr>
          <p:cNvPr id="7" name="Picture 6">
            <a:extLst>
              <a:ext uri="{FF2B5EF4-FFF2-40B4-BE49-F238E27FC236}">
                <a16:creationId xmlns:a16="http://schemas.microsoft.com/office/drawing/2014/main" id="{D0733CF3-E7E3-49E2-AE24-29BF1654CEFA}"/>
              </a:ext>
            </a:extLst>
          </p:cNvPr>
          <p:cNvPicPr>
            <a:picLocks noChangeAspect="1"/>
          </p:cNvPicPr>
          <p:nvPr/>
        </p:nvPicPr>
        <p:blipFill>
          <a:blip r:embed="rId3"/>
          <a:stretch>
            <a:fillRect/>
          </a:stretch>
        </p:blipFill>
        <p:spPr>
          <a:xfrm>
            <a:off x="1093842" y="1677780"/>
            <a:ext cx="6916115" cy="2750728"/>
          </a:xfrm>
          <a:prstGeom prst="rect">
            <a:avLst/>
          </a:prstGeom>
        </p:spPr>
      </p:pic>
    </p:spTree>
    <p:extLst>
      <p:ext uri="{BB962C8B-B14F-4D97-AF65-F5344CB8AC3E}">
        <p14:creationId xmlns:p14="http://schemas.microsoft.com/office/powerpoint/2010/main" val="4019410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19C1-3248-4033-B708-B2B5583A88C0}"/>
              </a:ext>
            </a:extLst>
          </p:cNvPr>
          <p:cNvSpPr>
            <a:spLocks noGrp="1"/>
          </p:cNvSpPr>
          <p:nvPr>
            <p:ph type="title"/>
          </p:nvPr>
        </p:nvSpPr>
        <p:spPr/>
        <p:txBody>
          <a:bodyPr>
            <a:normAutofit fontScale="90000"/>
          </a:bodyPr>
          <a:lstStyle/>
          <a:p>
            <a:r>
              <a:rPr lang="en-GB" dirty="0"/>
              <a:t>3. Distributions </a:t>
            </a:r>
          </a:p>
        </p:txBody>
      </p:sp>
      <p:sp>
        <p:nvSpPr>
          <p:cNvPr id="3" name="Content Placeholder 2">
            <a:extLst>
              <a:ext uri="{FF2B5EF4-FFF2-40B4-BE49-F238E27FC236}">
                <a16:creationId xmlns:a16="http://schemas.microsoft.com/office/drawing/2014/main" id="{8D73044C-7106-4533-9964-02F6ED7C44E9}"/>
              </a:ext>
            </a:extLst>
          </p:cNvPr>
          <p:cNvSpPr>
            <a:spLocks noGrp="1"/>
          </p:cNvSpPr>
          <p:nvPr>
            <p:ph idx="1"/>
          </p:nvPr>
        </p:nvSpPr>
        <p:spPr>
          <a:xfrm>
            <a:off x="847703" y="766618"/>
            <a:ext cx="7202456" cy="3333141"/>
          </a:xfrm>
        </p:spPr>
        <p:txBody>
          <a:bodyPr/>
          <a:lstStyle/>
          <a:p>
            <a:r>
              <a:rPr lang="en-GB" dirty="0"/>
              <a:t>Skewed distributions</a:t>
            </a:r>
          </a:p>
        </p:txBody>
      </p:sp>
      <p:pic>
        <p:nvPicPr>
          <p:cNvPr id="6" name="Picture 5">
            <a:extLst>
              <a:ext uri="{FF2B5EF4-FFF2-40B4-BE49-F238E27FC236}">
                <a16:creationId xmlns:a16="http://schemas.microsoft.com/office/drawing/2014/main" id="{E014AB7E-0F38-4930-860B-CF511FBADD28}"/>
              </a:ext>
            </a:extLst>
          </p:cNvPr>
          <p:cNvPicPr>
            <a:picLocks noChangeAspect="1"/>
          </p:cNvPicPr>
          <p:nvPr/>
        </p:nvPicPr>
        <p:blipFill>
          <a:blip r:embed="rId3"/>
          <a:stretch>
            <a:fillRect/>
          </a:stretch>
        </p:blipFill>
        <p:spPr>
          <a:xfrm>
            <a:off x="847702" y="1640400"/>
            <a:ext cx="5440367" cy="2583261"/>
          </a:xfrm>
          <a:prstGeom prst="rect">
            <a:avLst/>
          </a:prstGeom>
        </p:spPr>
      </p:pic>
      <p:sp>
        <p:nvSpPr>
          <p:cNvPr id="8" name="TextBox 7">
            <a:extLst>
              <a:ext uri="{FF2B5EF4-FFF2-40B4-BE49-F238E27FC236}">
                <a16:creationId xmlns:a16="http://schemas.microsoft.com/office/drawing/2014/main" id="{DF1883D1-FFD5-4FA0-A73D-47D029B9AFF5}"/>
              </a:ext>
            </a:extLst>
          </p:cNvPr>
          <p:cNvSpPr txBox="1"/>
          <p:nvPr/>
        </p:nvSpPr>
        <p:spPr>
          <a:xfrm>
            <a:off x="6288069" y="1754785"/>
            <a:ext cx="2668895" cy="2169825"/>
          </a:xfrm>
          <a:prstGeom prst="rect">
            <a:avLst/>
          </a:prstGeom>
          <a:noFill/>
        </p:spPr>
        <p:txBody>
          <a:bodyPr wrap="square" rtlCol="0">
            <a:spAutoFit/>
          </a:bodyPr>
          <a:lstStyle/>
          <a:p>
            <a:r>
              <a:rPr lang="en-GB" sz="1350" dirty="0"/>
              <a:t>A: </a:t>
            </a:r>
            <a:r>
              <a:rPr lang="en-GB" sz="1350" dirty="0" err="1"/>
              <a:t>Mesokurtic</a:t>
            </a:r>
            <a:endParaRPr lang="en-GB" sz="1350" dirty="0"/>
          </a:p>
          <a:p>
            <a:r>
              <a:rPr lang="en-GB" sz="1350" dirty="0"/>
              <a:t>(a perfect normal distribution; kurtosis value = 0)</a:t>
            </a:r>
          </a:p>
          <a:p>
            <a:endParaRPr lang="en-GB" sz="1350" dirty="0"/>
          </a:p>
          <a:p>
            <a:r>
              <a:rPr lang="en-GB" sz="1350" dirty="0"/>
              <a:t>B: Leptokurtic </a:t>
            </a:r>
          </a:p>
          <a:p>
            <a:r>
              <a:rPr lang="en-GB" sz="1350" dirty="0"/>
              <a:t>(Kurtosis &gt; 0; sharp peak, long tails)</a:t>
            </a:r>
          </a:p>
          <a:p>
            <a:endParaRPr lang="en-GB" sz="1350" dirty="0"/>
          </a:p>
          <a:p>
            <a:r>
              <a:rPr lang="en-GB" sz="1350" dirty="0"/>
              <a:t>C: Platykurtic</a:t>
            </a:r>
          </a:p>
          <a:p>
            <a:r>
              <a:rPr lang="en-GB" sz="1350" dirty="0"/>
              <a:t>(Kurtosis &lt; 0; flat/round peak, short tail)</a:t>
            </a:r>
          </a:p>
        </p:txBody>
      </p:sp>
    </p:spTree>
    <p:extLst>
      <p:ext uri="{BB962C8B-B14F-4D97-AF65-F5344CB8AC3E}">
        <p14:creationId xmlns:p14="http://schemas.microsoft.com/office/powerpoint/2010/main" val="4239853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F937-CB9E-4768-865B-E6969F560B01}"/>
              </a:ext>
            </a:extLst>
          </p:cNvPr>
          <p:cNvSpPr>
            <a:spLocks noGrp="1"/>
          </p:cNvSpPr>
          <p:nvPr>
            <p:ph type="title"/>
          </p:nvPr>
        </p:nvSpPr>
        <p:spPr>
          <a:xfrm>
            <a:off x="847703" y="714993"/>
            <a:ext cx="7202456" cy="594262"/>
          </a:xfrm>
        </p:spPr>
        <p:txBody>
          <a:bodyPr/>
          <a:lstStyle/>
          <a:p>
            <a:r>
              <a:rPr lang="en-GB" dirty="0"/>
              <a:t>Measures of central tendency </a:t>
            </a:r>
          </a:p>
        </p:txBody>
      </p:sp>
      <p:pic>
        <p:nvPicPr>
          <p:cNvPr id="6" name="Content Placeholder 5">
            <a:extLst>
              <a:ext uri="{FF2B5EF4-FFF2-40B4-BE49-F238E27FC236}">
                <a16:creationId xmlns:a16="http://schemas.microsoft.com/office/drawing/2014/main" id="{FA100196-E71B-400B-B56E-458F765CF89B}"/>
              </a:ext>
            </a:extLst>
          </p:cNvPr>
          <p:cNvPicPr>
            <a:picLocks noGrp="1" noChangeAspect="1"/>
          </p:cNvPicPr>
          <p:nvPr>
            <p:ph idx="1"/>
          </p:nvPr>
        </p:nvPicPr>
        <p:blipFill>
          <a:blip r:embed="rId3"/>
          <a:stretch>
            <a:fillRect/>
          </a:stretch>
        </p:blipFill>
        <p:spPr>
          <a:xfrm>
            <a:off x="848068" y="1365455"/>
            <a:ext cx="7202091" cy="1338530"/>
          </a:xfrm>
          <a:prstGeom prst="rect">
            <a:avLst/>
          </a:prstGeom>
        </p:spPr>
      </p:pic>
      <p:pic>
        <p:nvPicPr>
          <p:cNvPr id="7" name="Picture 6">
            <a:extLst>
              <a:ext uri="{FF2B5EF4-FFF2-40B4-BE49-F238E27FC236}">
                <a16:creationId xmlns:a16="http://schemas.microsoft.com/office/drawing/2014/main" id="{36630C34-C731-4342-83C8-01F221FEAD68}"/>
              </a:ext>
            </a:extLst>
          </p:cNvPr>
          <p:cNvPicPr>
            <a:picLocks noChangeAspect="1"/>
          </p:cNvPicPr>
          <p:nvPr/>
        </p:nvPicPr>
        <p:blipFill>
          <a:blip r:embed="rId4"/>
          <a:stretch>
            <a:fillRect/>
          </a:stretch>
        </p:blipFill>
        <p:spPr>
          <a:xfrm>
            <a:off x="847703" y="3009118"/>
            <a:ext cx="5093076" cy="1251155"/>
          </a:xfrm>
          <a:prstGeom prst="rect">
            <a:avLst/>
          </a:prstGeom>
        </p:spPr>
      </p:pic>
      <p:sp>
        <p:nvSpPr>
          <p:cNvPr id="8" name="TextBox 7">
            <a:extLst>
              <a:ext uri="{FF2B5EF4-FFF2-40B4-BE49-F238E27FC236}">
                <a16:creationId xmlns:a16="http://schemas.microsoft.com/office/drawing/2014/main" id="{925D2F79-46D3-44B6-9B91-2E03DBB6F41F}"/>
              </a:ext>
            </a:extLst>
          </p:cNvPr>
          <p:cNvSpPr txBox="1"/>
          <p:nvPr/>
        </p:nvSpPr>
        <p:spPr>
          <a:xfrm>
            <a:off x="848069" y="2797261"/>
            <a:ext cx="3038498" cy="300082"/>
          </a:xfrm>
          <a:prstGeom prst="rect">
            <a:avLst/>
          </a:prstGeom>
          <a:noFill/>
        </p:spPr>
        <p:txBody>
          <a:bodyPr wrap="square" rtlCol="0">
            <a:spAutoFit/>
          </a:bodyPr>
          <a:lstStyle/>
          <a:p>
            <a:r>
              <a:rPr lang="en-GB" sz="1350" b="1" dirty="0"/>
              <a:t>Example 1: Mean</a:t>
            </a:r>
          </a:p>
        </p:txBody>
      </p:sp>
      <p:sp>
        <p:nvSpPr>
          <p:cNvPr id="9" name="Rectangle 8">
            <a:extLst>
              <a:ext uri="{FF2B5EF4-FFF2-40B4-BE49-F238E27FC236}">
                <a16:creationId xmlns:a16="http://schemas.microsoft.com/office/drawing/2014/main" id="{2EDD2EAB-407A-4053-A516-0F9A1283F2E8}"/>
              </a:ext>
            </a:extLst>
          </p:cNvPr>
          <p:cNvSpPr/>
          <p:nvPr/>
        </p:nvSpPr>
        <p:spPr>
          <a:xfrm>
            <a:off x="6515100" y="3288447"/>
            <a:ext cx="2327564" cy="715581"/>
          </a:xfrm>
          <a:prstGeom prst="rect">
            <a:avLst/>
          </a:prstGeom>
        </p:spPr>
        <p:txBody>
          <a:bodyPr wrap="square">
            <a:spAutoFit/>
          </a:bodyPr>
          <a:lstStyle/>
          <a:p>
            <a:r>
              <a:rPr lang="en-GB" sz="1350" dirty="0"/>
              <a:t>1. Add values together</a:t>
            </a:r>
          </a:p>
          <a:p>
            <a:r>
              <a:rPr lang="en-GB" sz="1350" dirty="0"/>
              <a:t>2. Divide sum by number of values</a:t>
            </a:r>
          </a:p>
        </p:txBody>
      </p:sp>
      <p:sp>
        <p:nvSpPr>
          <p:cNvPr id="3" name="TextBox 2">
            <a:extLst>
              <a:ext uri="{FF2B5EF4-FFF2-40B4-BE49-F238E27FC236}">
                <a16:creationId xmlns:a16="http://schemas.microsoft.com/office/drawing/2014/main" id="{CB89B14C-A3BD-425C-94EF-1F6534567F71}"/>
              </a:ext>
            </a:extLst>
          </p:cNvPr>
          <p:cNvSpPr txBox="1"/>
          <p:nvPr/>
        </p:nvSpPr>
        <p:spPr>
          <a:xfrm>
            <a:off x="935182" y="3734583"/>
            <a:ext cx="5579918" cy="923330"/>
          </a:xfrm>
          <a:prstGeom prst="rect">
            <a:avLst/>
          </a:prstGeom>
          <a:noFill/>
        </p:spPr>
        <p:txBody>
          <a:bodyPr wrap="square" rtlCol="0">
            <a:spAutoFit/>
          </a:bodyPr>
          <a:lstStyle/>
          <a:p>
            <a:r>
              <a:rPr lang="en-GB" sz="2700" dirty="0">
                <a:solidFill>
                  <a:srgbClr val="FF0000"/>
                </a:solidFill>
              </a:rPr>
              <a:t>        +	           +           +	       = 4</a:t>
            </a:r>
          </a:p>
          <a:p>
            <a:r>
              <a:rPr lang="en-GB" sz="2700" dirty="0">
                <a:solidFill>
                  <a:srgbClr val="FF0000"/>
                </a:solidFill>
              </a:rPr>
              <a:t>4/(1+1+1+1)=1 =&gt; Mean = 1 kilo </a:t>
            </a:r>
          </a:p>
        </p:txBody>
      </p:sp>
    </p:spTree>
    <p:extLst>
      <p:ext uri="{BB962C8B-B14F-4D97-AF65-F5344CB8AC3E}">
        <p14:creationId xmlns:p14="http://schemas.microsoft.com/office/powerpoint/2010/main" val="311740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F937-CB9E-4768-865B-E6969F560B01}"/>
              </a:ext>
            </a:extLst>
          </p:cNvPr>
          <p:cNvSpPr>
            <a:spLocks noGrp="1"/>
          </p:cNvSpPr>
          <p:nvPr>
            <p:ph type="title"/>
          </p:nvPr>
        </p:nvSpPr>
        <p:spPr>
          <a:xfrm>
            <a:off x="847703" y="714993"/>
            <a:ext cx="7202456" cy="594262"/>
          </a:xfrm>
        </p:spPr>
        <p:txBody>
          <a:bodyPr/>
          <a:lstStyle/>
          <a:p>
            <a:r>
              <a:rPr lang="en-GB" dirty="0"/>
              <a:t>Measures of central tendency </a:t>
            </a:r>
          </a:p>
        </p:txBody>
      </p:sp>
      <p:pic>
        <p:nvPicPr>
          <p:cNvPr id="6" name="Content Placeholder 5">
            <a:extLst>
              <a:ext uri="{FF2B5EF4-FFF2-40B4-BE49-F238E27FC236}">
                <a16:creationId xmlns:a16="http://schemas.microsoft.com/office/drawing/2014/main" id="{FA100196-E71B-400B-B56E-458F765CF89B}"/>
              </a:ext>
            </a:extLst>
          </p:cNvPr>
          <p:cNvPicPr>
            <a:picLocks noGrp="1" noChangeAspect="1"/>
          </p:cNvPicPr>
          <p:nvPr>
            <p:ph idx="1"/>
          </p:nvPr>
        </p:nvPicPr>
        <p:blipFill>
          <a:blip r:embed="rId3"/>
          <a:stretch>
            <a:fillRect/>
          </a:stretch>
        </p:blipFill>
        <p:spPr>
          <a:xfrm>
            <a:off x="847885" y="1381711"/>
            <a:ext cx="7202091" cy="1338530"/>
          </a:xfrm>
          <a:prstGeom prst="rect">
            <a:avLst/>
          </a:prstGeom>
        </p:spPr>
      </p:pic>
      <p:sp>
        <p:nvSpPr>
          <p:cNvPr id="8" name="TextBox 7">
            <a:extLst>
              <a:ext uri="{FF2B5EF4-FFF2-40B4-BE49-F238E27FC236}">
                <a16:creationId xmlns:a16="http://schemas.microsoft.com/office/drawing/2014/main" id="{925D2F79-46D3-44B6-9B91-2E03DBB6F41F}"/>
              </a:ext>
            </a:extLst>
          </p:cNvPr>
          <p:cNvSpPr txBox="1"/>
          <p:nvPr/>
        </p:nvSpPr>
        <p:spPr>
          <a:xfrm>
            <a:off x="847702" y="2819903"/>
            <a:ext cx="3038498" cy="300082"/>
          </a:xfrm>
          <a:prstGeom prst="rect">
            <a:avLst/>
          </a:prstGeom>
          <a:noFill/>
        </p:spPr>
        <p:txBody>
          <a:bodyPr wrap="square" rtlCol="0">
            <a:spAutoFit/>
          </a:bodyPr>
          <a:lstStyle/>
          <a:p>
            <a:r>
              <a:rPr lang="en-GB" sz="1350" b="1" dirty="0"/>
              <a:t>Example 2: Median</a:t>
            </a:r>
          </a:p>
        </p:txBody>
      </p:sp>
      <p:pic>
        <p:nvPicPr>
          <p:cNvPr id="3" name="Picture 2">
            <a:extLst>
              <a:ext uri="{FF2B5EF4-FFF2-40B4-BE49-F238E27FC236}">
                <a16:creationId xmlns:a16="http://schemas.microsoft.com/office/drawing/2014/main" id="{C7BDEDB6-E10D-4D38-918F-6ACEA58745F5}"/>
              </a:ext>
            </a:extLst>
          </p:cNvPr>
          <p:cNvPicPr>
            <a:picLocks noChangeAspect="1"/>
          </p:cNvPicPr>
          <p:nvPr/>
        </p:nvPicPr>
        <p:blipFill>
          <a:blip r:embed="rId4"/>
          <a:stretch>
            <a:fillRect/>
          </a:stretch>
        </p:blipFill>
        <p:spPr>
          <a:xfrm>
            <a:off x="847703" y="3272600"/>
            <a:ext cx="5010856" cy="1155907"/>
          </a:xfrm>
          <a:prstGeom prst="rect">
            <a:avLst/>
          </a:prstGeom>
        </p:spPr>
      </p:pic>
      <p:sp>
        <p:nvSpPr>
          <p:cNvPr id="10" name="Oval 9">
            <a:extLst>
              <a:ext uri="{FF2B5EF4-FFF2-40B4-BE49-F238E27FC236}">
                <a16:creationId xmlns:a16="http://schemas.microsoft.com/office/drawing/2014/main" id="{AFB13494-0855-4AFB-9ECA-BD6784853F74}"/>
              </a:ext>
            </a:extLst>
          </p:cNvPr>
          <p:cNvSpPr/>
          <p:nvPr/>
        </p:nvSpPr>
        <p:spPr>
          <a:xfrm>
            <a:off x="2992582" y="3490117"/>
            <a:ext cx="685800" cy="67541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Rectangle 10">
            <a:extLst>
              <a:ext uri="{FF2B5EF4-FFF2-40B4-BE49-F238E27FC236}">
                <a16:creationId xmlns:a16="http://schemas.microsoft.com/office/drawing/2014/main" id="{49042B34-14B0-4D32-8E69-09AC016D2A94}"/>
              </a:ext>
            </a:extLst>
          </p:cNvPr>
          <p:cNvSpPr/>
          <p:nvPr/>
        </p:nvSpPr>
        <p:spPr>
          <a:xfrm>
            <a:off x="6010297" y="3490118"/>
            <a:ext cx="2707676" cy="715581"/>
          </a:xfrm>
          <a:prstGeom prst="rect">
            <a:avLst/>
          </a:prstGeom>
        </p:spPr>
        <p:txBody>
          <a:bodyPr wrap="square">
            <a:spAutoFit/>
          </a:bodyPr>
          <a:lstStyle/>
          <a:p>
            <a:r>
              <a:rPr lang="en-GB" sz="1350" dirty="0"/>
              <a:t>Sort values from low to high and then identifying the value in the middle</a:t>
            </a:r>
          </a:p>
        </p:txBody>
      </p:sp>
    </p:spTree>
    <p:extLst>
      <p:ext uri="{BB962C8B-B14F-4D97-AF65-F5344CB8AC3E}">
        <p14:creationId xmlns:p14="http://schemas.microsoft.com/office/powerpoint/2010/main" val="32205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F937-CB9E-4768-865B-E6969F560B01}"/>
              </a:ext>
            </a:extLst>
          </p:cNvPr>
          <p:cNvSpPr>
            <a:spLocks noGrp="1"/>
          </p:cNvSpPr>
          <p:nvPr>
            <p:ph type="title"/>
          </p:nvPr>
        </p:nvSpPr>
        <p:spPr>
          <a:xfrm>
            <a:off x="847703" y="714993"/>
            <a:ext cx="7202456" cy="594262"/>
          </a:xfrm>
        </p:spPr>
        <p:txBody>
          <a:bodyPr/>
          <a:lstStyle/>
          <a:p>
            <a:r>
              <a:rPr lang="en-GB" dirty="0"/>
              <a:t>Measures of central tendency </a:t>
            </a:r>
          </a:p>
        </p:txBody>
      </p:sp>
      <p:pic>
        <p:nvPicPr>
          <p:cNvPr id="6" name="Content Placeholder 5">
            <a:extLst>
              <a:ext uri="{FF2B5EF4-FFF2-40B4-BE49-F238E27FC236}">
                <a16:creationId xmlns:a16="http://schemas.microsoft.com/office/drawing/2014/main" id="{FA100196-E71B-400B-B56E-458F765CF89B}"/>
              </a:ext>
            </a:extLst>
          </p:cNvPr>
          <p:cNvPicPr>
            <a:picLocks noGrp="1" noChangeAspect="1"/>
          </p:cNvPicPr>
          <p:nvPr>
            <p:ph idx="1"/>
          </p:nvPr>
        </p:nvPicPr>
        <p:blipFill>
          <a:blip r:embed="rId3"/>
          <a:stretch>
            <a:fillRect/>
          </a:stretch>
        </p:blipFill>
        <p:spPr>
          <a:xfrm>
            <a:off x="848068" y="1395643"/>
            <a:ext cx="7202091" cy="1338530"/>
          </a:xfrm>
          <a:prstGeom prst="rect">
            <a:avLst/>
          </a:prstGeom>
        </p:spPr>
      </p:pic>
      <p:sp>
        <p:nvSpPr>
          <p:cNvPr id="8" name="TextBox 7">
            <a:extLst>
              <a:ext uri="{FF2B5EF4-FFF2-40B4-BE49-F238E27FC236}">
                <a16:creationId xmlns:a16="http://schemas.microsoft.com/office/drawing/2014/main" id="{925D2F79-46D3-44B6-9B91-2E03DBB6F41F}"/>
              </a:ext>
            </a:extLst>
          </p:cNvPr>
          <p:cNvSpPr txBox="1"/>
          <p:nvPr/>
        </p:nvSpPr>
        <p:spPr>
          <a:xfrm>
            <a:off x="847885" y="2833835"/>
            <a:ext cx="3038498" cy="300082"/>
          </a:xfrm>
          <a:prstGeom prst="rect">
            <a:avLst/>
          </a:prstGeom>
          <a:noFill/>
        </p:spPr>
        <p:txBody>
          <a:bodyPr wrap="square" rtlCol="0">
            <a:spAutoFit/>
          </a:bodyPr>
          <a:lstStyle/>
          <a:p>
            <a:r>
              <a:rPr lang="en-GB" sz="1350" b="1" dirty="0"/>
              <a:t>Example 2: Mode</a:t>
            </a:r>
          </a:p>
        </p:txBody>
      </p:sp>
      <p:sp>
        <p:nvSpPr>
          <p:cNvPr id="11" name="Rectangle 10">
            <a:extLst>
              <a:ext uri="{FF2B5EF4-FFF2-40B4-BE49-F238E27FC236}">
                <a16:creationId xmlns:a16="http://schemas.microsoft.com/office/drawing/2014/main" id="{49042B34-14B0-4D32-8E69-09AC016D2A94}"/>
              </a:ext>
            </a:extLst>
          </p:cNvPr>
          <p:cNvSpPr/>
          <p:nvPr/>
        </p:nvSpPr>
        <p:spPr>
          <a:xfrm>
            <a:off x="6010480" y="3504050"/>
            <a:ext cx="2707676" cy="507831"/>
          </a:xfrm>
          <a:prstGeom prst="rect">
            <a:avLst/>
          </a:prstGeom>
        </p:spPr>
        <p:txBody>
          <a:bodyPr wrap="square">
            <a:spAutoFit/>
          </a:bodyPr>
          <a:lstStyle/>
          <a:p>
            <a:r>
              <a:rPr lang="en-GB" sz="1350" dirty="0"/>
              <a:t>It’s the most frequently occurring value in a distribution. </a:t>
            </a:r>
          </a:p>
        </p:txBody>
      </p:sp>
      <p:pic>
        <p:nvPicPr>
          <p:cNvPr id="7" name="Picture 6">
            <a:extLst>
              <a:ext uri="{FF2B5EF4-FFF2-40B4-BE49-F238E27FC236}">
                <a16:creationId xmlns:a16="http://schemas.microsoft.com/office/drawing/2014/main" id="{DA0B9EC4-C069-42A3-A790-2A955AF7778F}"/>
              </a:ext>
            </a:extLst>
          </p:cNvPr>
          <p:cNvPicPr>
            <a:picLocks noChangeAspect="1"/>
          </p:cNvPicPr>
          <p:nvPr/>
        </p:nvPicPr>
        <p:blipFill>
          <a:blip r:embed="rId4"/>
          <a:stretch>
            <a:fillRect/>
          </a:stretch>
        </p:blipFill>
        <p:spPr>
          <a:xfrm>
            <a:off x="847886" y="3265368"/>
            <a:ext cx="4929643" cy="1169861"/>
          </a:xfrm>
          <a:prstGeom prst="rect">
            <a:avLst/>
          </a:prstGeom>
        </p:spPr>
      </p:pic>
      <p:sp>
        <p:nvSpPr>
          <p:cNvPr id="12" name="Oval 11">
            <a:extLst>
              <a:ext uri="{FF2B5EF4-FFF2-40B4-BE49-F238E27FC236}">
                <a16:creationId xmlns:a16="http://schemas.microsoft.com/office/drawing/2014/main" id="{6EF947BC-1BAE-4B11-BE6F-B9D69BAADED6}"/>
              </a:ext>
            </a:extLst>
          </p:cNvPr>
          <p:cNvSpPr/>
          <p:nvPr/>
        </p:nvSpPr>
        <p:spPr>
          <a:xfrm>
            <a:off x="760407" y="3697920"/>
            <a:ext cx="3038498" cy="67541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38385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dirty="0">
                <a:solidFill>
                  <a:schemeClr val="bg1">
                    <a:lumMod val="75000"/>
                  </a:schemeClr>
                </a:solidFill>
              </a:rPr>
              <a:t>A statistical programming language</a:t>
            </a:r>
          </a:p>
          <a:p>
            <a:pPr lvl="0"/>
            <a:r>
              <a:rPr dirty="0">
                <a:solidFill>
                  <a:schemeClr val="bg1">
                    <a:lumMod val="75000"/>
                  </a:schemeClr>
                </a:solidFill>
              </a:rPr>
              <a:t>A language called </a:t>
            </a:r>
            <a:r>
              <a:rPr i="1" dirty="0">
                <a:solidFill>
                  <a:schemeClr val="bg1">
                    <a:lumMod val="75000"/>
                  </a:schemeClr>
                </a:solidFill>
              </a:rPr>
              <a:t>S</a:t>
            </a:r>
            <a:r>
              <a:rPr dirty="0">
                <a:solidFill>
                  <a:schemeClr val="bg1">
                    <a:lumMod val="75000"/>
                  </a:schemeClr>
                </a:solidFill>
              </a:rPr>
              <a:t> is developed at Bell Labs (USA) in </a:t>
            </a:r>
            <a:r>
              <a:rPr b="1" dirty="0">
                <a:solidFill>
                  <a:schemeClr val="bg1">
                    <a:lumMod val="75000"/>
                  </a:schemeClr>
                </a:solidFill>
              </a:rPr>
              <a:t>1976</a:t>
            </a:r>
          </a:p>
          <a:p>
            <a:pPr lvl="0"/>
            <a:r>
              <a:rPr dirty="0">
                <a:solidFill>
                  <a:schemeClr val="bg1">
                    <a:lumMod val="75000"/>
                  </a:schemeClr>
                </a:solidFill>
              </a:rPr>
              <a:t>The </a:t>
            </a:r>
            <a:r>
              <a:rPr i="1" dirty="0">
                <a:solidFill>
                  <a:schemeClr val="bg1">
                    <a:lumMod val="75000"/>
                  </a:schemeClr>
                </a:solidFill>
              </a:rPr>
              <a:t>R</a:t>
            </a:r>
            <a:r>
              <a:rPr dirty="0">
                <a:solidFill>
                  <a:schemeClr val="bg1">
                    <a:lumMod val="75000"/>
                  </a:schemeClr>
                </a:solidFill>
              </a:rPr>
              <a:t> language created as a free open source implementation of </a:t>
            </a:r>
            <a:r>
              <a:rPr i="1" dirty="0">
                <a:solidFill>
                  <a:schemeClr val="bg1">
                    <a:lumMod val="75000"/>
                  </a:schemeClr>
                </a:solidFill>
              </a:rPr>
              <a:t>S</a:t>
            </a:r>
            <a:r>
              <a:rPr dirty="0">
                <a:solidFill>
                  <a:schemeClr val="bg1">
                    <a:lumMod val="75000"/>
                  </a:schemeClr>
                </a:solidFill>
              </a:rPr>
              <a:t> in </a:t>
            </a:r>
            <a:r>
              <a:rPr b="1" dirty="0">
                <a:solidFill>
                  <a:schemeClr val="bg1">
                    <a:lumMod val="75000"/>
                  </a:schemeClr>
                </a:solidFill>
              </a:rPr>
              <a:t>1991</a:t>
            </a:r>
            <a:r>
              <a:rPr dirty="0">
                <a:solidFill>
                  <a:schemeClr val="bg1">
                    <a:lumMod val="75000"/>
                  </a:schemeClr>
                </a:solidFill>
              </a:rPr>
              <a:t> at the University of Auckland (NZ); it developed into a different “dialect” of the original language </a:t>
            </a:r>
            <a:r>
              <a:rPr i="1" dirty="0">
                <a:solidFill>
                  <a:schemeClr val="bg1">
                    <a:lumMod val="75000"/>
                  </a:schemeClr>
                </a:solidFill>
              </a:rPr>
              <a:t>S</a:t>
            </a:r>
          </a:p>
          <a:p>
            <a:pPr lvl="0"/>
            <a:r>
              <a:rPr i="1" dirty="0">
                <a:solidFill>
                  <a:schemeClr val="bg1">
                    <a:lumMod val="75000"/>
                  </a:schemeClr>
                </a:solidFill>
              </a:rPr>
              <a:t>R</a:t>
            </a:r>
            <a:r>
              <a:rPr dirty="0">
                <a:solidFill>
                  <a:schemeClr val="bg1">
                    <a:lumMod val="75000"/>
                  </a:schemeClr>
                </a:solidFill>
              </a:rPr>
              <a:t> goes public in </a:t>
            </a:r>
            <a:r>
              <a:rPr b="1" dirty="0">
                <a:solidFill>
                  <a:schemeClr val="bg1">
                    <a:lumMod val="75000"/>
                  </a:schemeClr>
                </a:solidFill>
              </a:rPr>
              <a:t>1993</a:t>
            </a:r>
            <a:r>
              <a:rPr dirty="0">
                <a:solidFill>
                  <a:schemeClr val="bg1">
                    <a:lumMod val="75000"/>
                  </a:schemeClr>
                </a:solidFill>
              </a:rPr>
              <a:t>, a core maintainer group is set up in </a:t>
            </a:r>
            <a:r>
              <a:rPr b="1" dirty="0">
                <a:solidFill>
                  <a:schemeClr val="bg1">
                    <a:lumMod val="75000"/>
                  </a:schemeClr>
                </a:solidFill>
              </a:rPr>
              <a:t>1997</a:t>
            </a:r>
            <a:r>
              <a:rPr dirty="0">
                <a:solidFill>
                  <a:schemeClr val="bg1">
                    <a:lumMod val="75000"/>
                  </a:schemeClr>
                </a:solidFill>
              </a:rPr>
              <a:t>, and Version 1.0.0 is released in </a:t>
            </a:r>
            <a:r>
              <a:rPr b="1" dirty="0">
                <a:solidFill>
                  <a:schemeClr val="bg1">
                    <a:lumMod val="75000"/>
                  </a:schemeClr>
                </a:solidFill>
              </a:rPr>
              <a:t>2000</a:t>
            </a:r>
          </a:p>
          <a:p>
            <a:pPr lvl="0"/>
            <a:r>
              <a:rPr dirty="0">
                <a:solidFill>
                  <a:schemeClr val="bg1">
                    <a:lumMod val="75000"/>
                  </a:schemeClr>
                </a:solidFill>
              </a:rPr>
              <a:t>Current stable, released version (2023-10-03) is </a:t>
            </a:r>
            <a:r>
              <a:rPr i="1" dirty="0">
                <a:solidFill>
                  <a:schemeClr val="bg1">
                    <a:lumMod val="75000"/>
                  </a:schemeClr>
                </a:solidFill>
              </a:rPr>
              <a:t>R-4.3.1</a:t>
            </a:r>
            <a:r>
              <a:rPr dirty="0">
                <a:solidFill>
                  <a:schemeClr val="bg1">
                    <a:lumMod val="75000"/>
                  </a:schemeClr>
                </a:solidFill>
              </a:rPr>
              <a:t> (2023-06-16, “Beagle Scouts”); minor releases about 4/5 times a year; mid-version releases about once a year; major releases every 7/8 years</a:t>
            </a:r>
            <a:endParaRPr lang="en-GB" dirty="0">
              <a:solidFill>
                <a:schemeClr val="bg1">
                  <a:lumMod val="75000"/>
                </a:schemeClr>
              </a:solidFill>
            </a:endParaRPr>
          </a:p>
          <a:p>
            <a:r>
              <a:rPr lang="en-GB" b="1" dirty="0"/>
              <a:t>Computer commands as </a:t>
            </a:r>
            <a:r>
              <a:rPr lang="en-GB" b="1" i="1" dirty="0"/>
              <a:t>speech acts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5</a:t>
            </a:fld>
            <a:endParaRPr lang="en-US" dirty="0"/>
          </a:p>
        </p:txBody>
      </p:sp>
      <p:sp>
        <p:nvSpPr>
          <p:cNvPr id="10" name="Title 7">
            <a:extLst>
              <a:ext uri="{FF2B5EF4-FFF2-40B4-BE49-F238E27FC236}">
                <a16:creationId xmlns:a16="http://schemas.microsoft.com/office/drawing/2014/main" id="{644A667A-9C0E-92C5-EEA1-969300E28BE2}"/>
              </a:ext>
            </a:extLst>
          </p:cNvPr>
          <p:cNvSpPr>
            <a:spLocks noGrp="1"/>
          </p:cNvSpPr>
          <p:nvPr>
            <p:ph type="title"/>
          </p:nvPr>
        </p:nvSpPr>
        <p:spPr>
          <a:xfrm>
            <a:off x="457200" y="197270"/>
            <a:ext cx="7532376" cy="371011"/>
          </a:xfrm>
        </p:spPr>
        <p:txBody>
          <a:bodyPr>
            <a:normAutofit fontScale="90000"/>
          </a:bodyPr>
          <a:lstStyle/>
          <a:p>
            <a:r>
              <a:rPr lang="ja-JP" altLang="en-US" dirty="0"/>
              <a:t>こんにちは、私の名前は           です。</a:t>
            </a:r>
            <a:endParaRPr lang="en-GB" dirty="0"/>
          </a:p>
        </p:txBody>
      </p:sp>
      <p:pic>
        <p:nvPicPr>
          <p:cNvPr id="11" name="Picture 10">
            <a:extLst>
              <a:ext uri="{FF2B5EF4-FFF2-40B4-BE49-F238E27FC236}">
                <a16:creationId xmlns:a16="http://schemas.microsoft.com/office/drawing/2014/main" id="{9390EA30-DFE7-8530-D0A2-0E636D89F20D}"/>
              </a:ext>
            </a:extLst>
          </p:cNvPr>
          <p:cNvPicPr>
            <a:picLocks noChangeAspect="1"/>
          </p:cNvPicPr>
          <p:nvPr/>
        </p:nvPicPr>
        <p:blipFill>
          <a:blip r:embed="rId2"/>
          <a:stretch>
            <a:fillRect/>
          </a:stretch>
        </p:blipFill>
        <p:spPr>
          <a:xfrm>
            <a:off x="3573125" y="205979"/>
            <a:ext cx="478809" cy="371011"/>
          </a:xfrm>
          <a:prstGeom prst="rect">
            <a:avLst/>
          </a:prstGeom>
        </p:spPr>
      </p:pic>
    </p:spTree>
    <p:extLst>
      <p:ext uri="{BB962C8B-B14F-4D97-AF65-F5344CB8AC3E}">
        <p14:creationId xmlns:p14="http://schemas.microsoft.com/office/powerpoint/2010/main" val="23828106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F937-CB9E-4768-865B-E6969F560B01}"/>
              </a:ext>
            </a:extLst>
          </p:cNvPr>
          <p:cNvSpPr>
            <a:spLocks noGrp="1"/>
          </p:cNvSpPr>
          <p:nvPr>
            <p:ph type="title"/>
          </p:nvPr>
        </p:nvSpPr>
        <p:spPr>
          <a:xfrm>
            <a:off x="847703" y="714993"/>
            <a:ext cx="7202456" cy="594262"/>
          </a:xfrm>
        </p:spPr>
        <p:txBody>
          <a:bodyPr/>
          <a:lstStyle/>
          <a:p>
            <a:r>
              <a:rPr lang="en-GB" dirty="0"/>
              <a:t>Measures of central tendency </a:t>
            </a:r>
          </a:p>
        </p:txBody>
      </p:sp>
      <p:pic>
        <p:nvPicPr>
          <p:cNvPr id="6" name="Content Placeholder 5">
            <a:extLst>
              <a:ext uri="{FF2B5EF4-FFF2-40B4-BE49-F238E27FC236}">
                <a16:creationId xmlns:a16="http://schemas.microsoft.com/office/drawing/2014/main" id="{FA100196-E71B-400B-B56E-458F765CF89B}"/>
              </a:ext>
            </a:extLst>
          </p:cNvPr>
          <p:cNvPicPr>
            <a:picLocks noGrp="1" noChangeAspect="1"/>
          </p:cNvPicPr>
          <p:nvPr>
            <p:ph idx="1"/>
          </p:nvPr>
        </p:nvPicPr>
        <p:blipFill>
          <a:blip r:embed="rId3"/>
          <a:stretch>
            <a:fillRect/>
          </a:stretch>
        </p:blipFill>
        <p:spPr>
          <a:xfrm>
            <a:off x="851222" y="1450544"/>
            <a:ext cx="7202091" cy="1338530"/>
          </a:xfrm>
          <a:prstGeom prst="rect">
            <a:avLst/>
          </a:prstGeom>
        </p:spPr>
      </p:pic>
      <p:pic>
        <p:nvPicPr>
          <p:cNvPr id="3" name="Picture 2">
            <a:extLst>
              <a:ext uri="{FF2B5EF4-FFF2-40B4-BE49-F238E27FC236}">
                <a16:creationId xmlns:a16="http://schemas.microsoft.com/office/drawing/2014/main" id="{AAF22D18-698C-419D-979F-21CE3BEC830C}"/>
              </a:ext>
            </a:extLst>
          </p:cNvPr>
          <p:cNvPicPr>
            <a:picLocks noChangeAspect="1"/>
          </p:cNvPicPr>
          <p:nvPr/>
        </p:nvPicPr>
        <p:blipFill>
          <a:blip r:embed="rId4"/>
          <a:stretch>
            <a:fillRect/>
          </a:stretch>
        </p:blipFill>
        <p:spPr>
          <a:xfrm>
            <a:off x="851040" y="2989349"/>
            <a:ext cx="7199119" cy="1689793"/>
          </a:xfrm>
          <a:prstGeom prst="rect">
            <a:avLst/>
          </a:prstGeom>
        </p:spPr>
      </p:pic>
    </p:spTree>
    <p:extLst>
      <p:ext uri="{BB962C8B-B14F-4D97-AF65-F5344CB8AC3E}">
        <p14:creationId xmlns:p14="http://schemas.microsoft.com/office/powerpoint/2010/main" val="35716843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F937-CB9E-4768-865B-E6969F560B01}"/>
              </a:ext>
            </a:extLst>
          </p:cNvPr>
          <p:cNvSpPr>
            <a:spLocks noGrp="1"/>
          </p:cNvSpPr>
          <p:nvPr>
            <p:ph type="title"/>
          </p:nvPr>
        </p:nvSpPr>
        <p:spPr>
          <a:xfrm>
            <a:off x="847703" y="714993"/>
            <a:ext cx="7202456" cy="594262"/>
          </a:xfrm>
        </p:spPr>
        <p:txBody>
          <a:bodyPr/>
          <a:lstStyle/>
          <a:p>
            <a:r>
              <a:rPr lang="en-GB" dirty="0"/>
              <a:t>Measures of central tendency </a:t>
            </a:r>
          </a:p>
        </p:txBody>
      </p:sp>
      <p:pic>
        <p:nvPicPr>
          <p:cNvPr id="6" name="Content Placeholder 5">
            <a:extLst>
              <a:ext uri="{FF2B5EF4-FFF2-40B4-BE49-F238E27FC236}">
                <a16:creationId xmlns:a16="http://schemas.microsoft.com/office/drawing/2014/main" id="{FA100196-E71B-400B-B56E-458F765CF89B}"/>
              </a:ext>
            </a:extLst>
          </p:cNvPr>
          <p:cNvPicPr>
            <a:picLocks noGrp="1" noChangeAspect="1"/>
          </p:cNvPicPr>
          <p:nvPr>
            <p:ph idx="1"/>
          </p:nvPr>
        </p:nvPicPr>
        <p:blipFill>
          <a:blip r:embed="rId3"/>
          <a:stretch>
            <a:fillRect/>
          </a:stretch>
        </p:blipFill>
        <p:spPr>
          <a:xfrm>
            <a:off x="848068" y="1382940"/>
            <a:ext cx="7202091" cy="1338530"/>
          </a:xfrm>
          <a:prstGeom prst="rect">
            <a:avLst/>
          </a:prstGeom>
        </p:spPr>
      </p:pic>
      <p:pic>
        <p:nvPicPr>
          <p:cNvPr id="7" name="Picture 6">
            <a:extLst>
              <a:ext uri="{FF2B5EF4-FFF2-40B4-BE49-F238E27FC236}">
                <a16:creationId xmlns:a16="http://schemas.microsoft.com/office/drawing/2014/main" id="{98480DAE-C31C-4FB0-A2F8-B5DA0BA7271D}"/>
              </a:ext>
            </a:extLst>
          </p:cNvPr>
          <p:cNvPicPr>
            <a:picLocks noChangeAspect="1"/>
          </p:cNvPicPr>
          <p:nvPr/>
        </p:nvPicPr>
        <p:blipFill>
          <a:blip r:embed="rId4"/>
          <a:stretch>
            <a:fillRect/>
          </a:stretch>
        </p:blipFill>
        <p:spPr>
          <a:xfrm>
            <a:off x="1026818" y="2821133"/>
            <a:ext cx="6844591" cy="1933187"/>
          </a:xfrm>
          <a:prstGeom prst="rect">
            <a:avLst/>
          </a:prstGeom>
        </p:spPr>
      </p:pic>
    </p:spTree>
    <p:extLst>
      <p:ext uri="{BB962C8B-B14F-4D97-AF65-F5344CB8AC3E}">
        <p14:creationId xmlns:p14="http://schemas.microsoft.com/office/powerpoint/2010/main" val="2010348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804A-BC62-4742-A6FD-F17B3D3424E3}"/>
              </a:ext>
            </a:extLst>
          </p:cNvPr>
          <p:cNvSpPr>
            <a:spLocks noGrp="1"/>
          </p:cNvSpPr>
          <p:nvPr>
            <p:ph type="title"/>
          </p:nvPr>
        </p:nvSpPr>
        <p:spPr>
          <a:xfrm>
            <a:off x="847703" y="714993"/>
            <a:ext cx="7202456" cy="646216"/>
          </a:xfrm>
        </p:spPr>
        <p:txBody>
          <a:bodyPr>
            <a:normAutofit/>
          </a:bodyPr>
          <a:lstStyle/>
          <a:p>
            <a:r>
              <a:rPr lang="en-GB" dirty="0"/>
              <a:t>Measures of variation</a:t>
            </a:r>
          </a:p>
        </p:txBody>
      </p:sp>
      <p:pic>
        <p:nvPicPr>
          <p:cNvPr id="6" name="Content Placeholder 5">
            <a:extLst>
              <a:ext uri="{FF2B5EF4-FFF2-40B4-BE49-F238E27FC236}">
                <a16:creationId xmlns:a16="http://schemas.microsoft.com/office/drawing/2014/main" id="{11BF58D3-1E9C-4DD3-8F88-6E4B4C677574}"/>
              </a:ext>
            </a:extLst>
          </p:cNvPr>
          <p:cNvPicPr>
            <a:picLocks noGrp="1" noChangeAspect="1"/>
          </p:cNvPicPr>
          <p:nvPr>
            <p:ph idx="1"/>
          </p:nvPr>
        </p:nvPicPr>
        <p:blipFill>
          <a:blip r:embed="rId3"/>
          <a:stretch>
            <a:fillRect/>
          </a:stretch>
        </p:blipFill>
        <p:spPr>
          <a:xfrm>
            <a:off x="847885" y="1523288"/>
            <a:ext cx="7202091" cy="1647048"/>
          </a:xfrm>
          <a:prstGeom prst="rect">
            <a:avLst/>
          </a:prstGeom>
        </p:spPr>
      </p:pic>
      <p:pic>
        <p:nvPicPr>
          <p:cNvPr id="7" name="Picture 6">
            <a:extLst>
              <a:ext uri="{FF2B5EF4-FFF2-40B4-BE49-F238E27FC236}">
                <a16:creationId xmlns:a16="http://schemas.microsoft.com/office/drawing/2014/main" id="{4D4E9A44-B9DC-4AD8-8E23-6C3716123C63}"/>
              </a:ext>
            </a:extLst>
          </p:cNvPr>
          <p:cNvPicPr>
            <a:picLocks noChangeAspect="1"/>
          </p:cNvPicPr>
          <p:nvPr/>
        </p:nvPicPr>
        <p:blipFill rotWithShape="1">
          <a:blip r:embed="rId4"/>
          <a:srcRect l="28906" r="31629"/>
          <a:stretch/>
        </p:blipFill>
        <p:spPr>
          <a:xfrm>
            <a:off x="2540000" y="3252023"/>
            <a:ext cx="3396535" cy="1677873"/>
          </a:xfrm>
          <a:prstGeom prst="rect">
            <a:avLst/>
          </a:prstGeom>
        </p:spPr>
      </p:pic>
    </p:spTree>
    <p:extLst>
      <p:ext uri="{BB962C8B-B14F-4D97-AF65-F5344CB8AC3E}">
        <p14:creationId xmlns:p14="http://schemas.microsoft.com/office/powerpoint/2010/main" val="4006101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19C1-3248-4033-B708-B2B5583A88C0}"/>
              </a:ext>
            </a:extLst>
          </p:cNvPr>
          <p:cNvSpPr>
            <a:spLocks noGrp="1"/>
          </p:cNvSpPr>
          <p:nvPr>
            <p:ph type="title"/>
          </p:nvPr>
        </p:nvSpPr>
        <p:spPr>
          <a:xfrm>
            <a:off x="847703" y="714994"/>
            <a:ext cx="7589716" cy="786926"/>
          </a:xfrm>
        </p:spPr>
        <p:txBody>
          <a:bodyPr/>
          <a:lstStyle/>
          <a:p>
            <a:r>
              <a:rPr lang="en-GB" dirty="0"/>
              <a:t>Measures of variation: the Standard Deviation </a:t>
            </a:r>
          </a:p>
        </p:txBody>
      </p:sp>
      <p:sp>
        <p:nvSpPr>
          <p:cNvPr id="6" name="Rectangle 5">
            <a:extLst>
              <a:ext uri="{FF2B5EF4-FFF2-40B4-BE49-F238E27FC236}">
                <a16:creationId xmlns:a16="http://schemas.microsoft.com/office/drawing/2014/main" id="{2F10ABDC-DBAD-405C-B52C-446E5018AA9F}"/>
              </a:ext>
            </a:extLst>
          </p:cNvPr>
          <p:cNvSpPr/>
          <p:nvPr/>
        </p:nvSpPr>
        <p:spPr>
          <a:xfrm>
            <a:off x="847703" y="2035480"/>
            <a:ext cx="4572000" cy="1754326"/>
          </a:xfrm>
          <a:prstGeom prst="rect">
            <a:avLst/>
          </a:prstGeom>
        </p:spPr>
        <p:txBody>
          <a:bodyPr>
            <a:spAutoFit/>
          </a:bodyPr>
          <a:lstStyle/>
          <a:p>
            <a:pPr algn="just"/>
            <a:r>
              <a:rPr lang="en-GB" sz="1350" dirty="0"/>
              <a:t>“The standard deviation is a measure of volatility that measures the amount of variability or volatility around the mean. The standard deviation is large if there is high volatility in the data and low if the data is closely clustered around the mean. In other words, the smaller the standard deviation, the less “error” we have in our data and the more secure we can be in knowing that our sample mean closely matches our population mean” (</a:t>
            </a:r>
            <a:r>
              <a:rPr lang="en-GB" sz="1350" dirty="0" err="1"/>
              <a:t>Stockemer</a:t>
            </a:r>
            <a:r>
              <a:rPr lang="en-GB" sz="1350" dirty="0"/>
              <a:t> 2019: 92)</a:t>
            </a:r>
          </a:p>
        </p:txBody>
      </p:sp>
      <p:sp>
        <p:nvSpPr>
          <p:cNvPr id="8" name="Rectangle 7">
            <a:extLst>
              <a:ext uri="{FF2B5EF4-FFF2-40B4-BE49-F238E27FC236}">
                <a16:creationId xmlns:a16="http://schemas.microsoft.com/office/drawing/2014/main" id="{1A9262CD-DD48-4236-AC98-1CD5300D72C0}"/>
              </a:ext>
            </a:extLst>
          </p:cNvPr>
          <p:cNvSpPr/>
          <p:nvPr/>
        </p:nvSpPr>
        <p:spPr>
          <a:xfrm>
            <a:off x="847703" y="1259545"/>
            <a:ext cx="4572000" cy="507831"/>
          </a:xfrm>
          <a:prstGeom prst="rect">
            <a:avLst/>
          </a:prstGeom>
        </p:spPr>
        <p:txBody>
          <a:bodyPr>
            <a:spAutoFit/>
          </a:bodyPr>
          <a:lstStyle/>
          <a:p>
            <a:r>
              <a:rPr lang="en-GB" sz="1350" dirty="0"/>
              <a:t>The sample (!) SD expresses how much variation exists from the mean for a given variable</a:t>
            </a:r>
          </a:p>
        </p:txBody>
      </p:sp>
      <p:sp>
        <p:nvSpPr>
          <p:cNvPr id="11" name="Rectangle 10">
            <a:extLst>
              <a:ext uri="{FF2B5EF4-FFF2-40B4-BE49-F238E27FC236}">
                <a16:creationId xmlns:a16="http://schemas.microsoft.com/office/drawing/2014/main" id="{69DB2C26-FB4F-4238-89B6-A8A881AAF38E}"/>
              </a:ext>
            </a:extLst>
          </p:cNvPr>
          <p:cNvSpPr/>
          <p:nvPr/>
        </p:nvSpPr>
        <p:spPr>
          <a:xfrm>
            <a:off x="5750431" y="3364582"/>
            <a:ext cx="3029888" cy="415498"/>
          </a:xfrm>
          <a:prstGeom prst="rect">
            <a:avLst/>
          </a:prstGeom>
        </p:spPr>
        <p:txBody>
          <a:bodyPr wrap="square">
            <a:spAutoFit/>
          </a:bodyPr>
          <a:lstStyle/>
          <a:p>
            <a:r>
              <a:rPr lang="en-GB" sz="1050" dirty="0"/>
              <a:t>where xi is each value is the data set, x-bar is the mean, and n is the number of values in the data set</a:t>
            </a:r>
          </a:p>
        </p:txBody>
      </p:sp>
      <p:pic>
        <p:nvPicPr>
          <p:cNvPr id="12" name="Picture 11">
            <a:extLst>
              <a:ext uri="{FF2B5EF4-FFF2-40B4-BE49-F238E27FC236}">
                <a16:creationId xmlns:a16="http://schemas.microsoft.com/office/drawing/2014/main" id="{01E340D7-DED7-404B-9B2A-6294528DA4FE}"/>
              </a:ext>
            </a:extLst>
          </p:cNvPr>
          <p:cNvPicPr>
            <a:picLocks noChangeAspect="1"/>
          </p:cNvPicPr>
          <p:nvPr/>
        </p:nvPicPr>
        <p:blipFill>
          <a:blip r:embed="rId3"/>
          <a:stretch>
            <a:fillRect/>
          </a:stretch>
        </p:blipFill>
        <p:spPr>
          <a:xfrm>
            <a:off x="5750431" y="1259545"/>
            <a:ext cx="3029888" cy="1975253"/>
          </a:xfrm>
          <a:prstGeom prst="rect">
            <a:avLst/>
          </a:prstGeom>
        </p:spPr>
      </p:pic>
    </p:spTree>
    <p:extLst>
      <p:ext uri="{BB962C8B-B14F-4D97-AF65-F5344CB8AC3E}">
        <p14:creationId xmlns:p14="http://schemas.microsoft.com/office/powerpoint/2010/main" val="360325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19C1-3248-4033-B708-B2B5583A88C0}"/>
              </a:ext>
            </a:extLst>
          </p:cNvPr>
          <p:cNvSpPr>
            <a:spLocks noGrp="1"/>
          </p:cNvSpPr>
          <p:nvPr>
            <p:ph type="title"/>
          </p:nvPr>
        </p:nvSpPr>
        <p:spPr>
          <a:xfrm>
            <a:off x="847703" y="714994"/>
            <a:ext cx="7589716" cy="786926"/>
          </a:xfrm>
        </p:spPr>
        <p:txBody>
          <a:bodyPr/>
          <a:lstStyle/>
          <a:p>
            <a:r>
              <a:rPr lang="en-GB" dirty="0"/>
              <a:t>Measures of variation: the Standard Deviation </a:t>
            </a:r>
          </a:p>
        </p:txBody>
      </p:sp>
      <p:sp>
        <p:nvSpPr>
          <p:cNvPr id="11" name="Rectangle 10">
            <a:extLst>
              <a:ext uri="{FF2B5EF4-FFF2-40B4-BE49-F238E27FC236}">
                <a16:creationId xmlns:a16="http://schemas.microsoft.com/office/drawing/2014/main" id="{69DB2C26-FB4F-4238-89B6-A8A881AAF38E}"/>
              </a:ext>
            </a:extLst>
          </p:cNvPr>
          <p:cNvSpPr/>
          <p:nvPr/>
        </p:nvSpPr>
        <p:spPr>
          <a:xfrm>
            <a:off x="5750431" y="3364582"/>
            <a:ext cx="3029888" cy="415498"/>
          </a:xfrm>
          <a:prstGeom prst="rect">
            <a:avLst/>
          </a:prstGeom>
        </p:spPr>
        <p:txBody>
          <a:bodyPr wrap="square">
            <a:spAutoFit/>
          </a:bodyPr>
          <a:lstStyle/>
          <a:p>
            <a:r>
              <a:rPr lang="en-GB" sz="1050" dirty="0"/>
              <a:t>where xi is each value is the data set, x-bar is the mean, and n is the number of values in the data set</a:t>
            </a:r>
          </a:p>
        </p:txBody>
      </p:sp>
      <p:pic>
        <p:nvPicPr>
          <p:cNvPr id="12" name="Picture 11">
            <a:extLst>
              <a:ext uri="{FF2B5EF4-FFF2-40B4-BE49-F238E27FC236}">
                <a16:creationId xmlns:a16="http://schemas.microsoft.com/office/drawing/2014/main" id="{01E340D7-DED7-404B-9B2A-6294528DA4FE}"/>
              </a:ext>
            </a:extLst>
          </p:cNvPr>
          <p:cNvPicPr>
            <a:picLocks noChangeAspect="1"/>
          </p:cNvPicPr>
          <p:nvPr/>
        </p:nvPicPr>
        <p:blipFill>
          <a:blip r:embed="rId3"/>
          <a:stretch>
            <a:fillRect/>
          </a:stretch>
        </p:blipFill>
        <p:spPr>
          <a:xfrm>
            <a:off x="5750431" y="1259545"/>
            <a:ext cx="3029888" cy="1975253"/>
          </a:xfrm>
          <a:prstGeom prst="rect">
            <a:avLst/>
          </a:prstGeom>
        </p:spPr>
      </p:pic>
      <p:sp>
        <p:nvSpPr>
          <p:cNvPr id="9" name="Content Placeholder 2">
            <a:extLst>
              <a:ext uri="{FF2B5EF4-FFF2-40B4-BE49-F238E27FC236}">
                <a16:creationId xmlns:a16="http://schemas.microsoft.com/office/drawing/2014/main" id="{0EDF969B-C96A-448F-AE58-0587776483E0}"/>
              </a:ext>
            </a:extLst>
          </p:cNvPr>
          <p:cNvSpPr>
            <a:spLocks noGrp="1"/>
          </p:cNvSpPr>
          <p:nvPr>
            <p:ph idx="1"/>
          </p:nvPr>
        </p:nvSpPr>
        <p:spPr>
          <a:xfrm>
            <a:off x="847703" y="1348098"/>
            <a:ext cx="4711434" cy="3080409"/>
          </a:xfrm>
        </p:spPr>
        <p:txBody>
          <a:bodyPr>
            <a:normAutofit fontScale="92500"/>
          </a:bodyPr>
          <a:lstStyle/>
          <a:p>
            <a:pPr marL="0" indent="0">
              <a:buNone/>
            </a:pPr>
            <a:r>
              <a:rPr lang="en-GB" b="1" dirty="0"/>
              <a:t>The Standard Deviation:</a:t>
            </a:r>
          </a:p>
          <a:p>
            <a:r>
              <a:rPr lang="en-GB" dirty="0"/>
              <a:t>1. Mean: the average of the numbers </a:t>
            </a:r>
          </a:p>
          <a:p>
            <a:r>
              <a:rPr lang="en-GB" dirty="0"/>
              <a:t>2. Case deviations (Residuals): subtract the mean from each number</a:t>
            </a:r>
          </a:p>
          <a:p>
            <a:r>
              <a:rPr lang="en-GB" dirty="0"/>
              <a:t>3. Variance: square each of the differences, add them up to get the sum of squares, and divide the sum of squares by the number of cases minus one</a:t>
            </a:r>
          </a:p>
          <a:p>
            <a:r>
              <a:rPr lang="en-GB" dirty="0"/>
              <a:t>4. SD: take the square root of the variance</a:t>
            </a:r>
          </a:p>
        </p:txBody>
      </p:sp>
    </p:spTree>
    <p:extLst>
      <p:ext uri="{BB962C8B-B14F-4D97-AF65-F5344CB8AC3E}">
        <p14:creationId xmlns:p14="http://schemas.microsoft.com/office/powerpoint/2010/main" val="2848101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19C1-3248-4033-B708-B2B5583A88C0}"/>
              </a:ext>
            </a:extLst>
          </p:cNvPr>
          <p:cNvSpPr>
            <a:spLocks noGrp="1"/>
          </p:cNvSpPr>
          <p:nvPr>
            <p:ph type="title"/>
          </p:nvPr>
        </p:nvSpPr>
        <p:spPr>
          <a:xfrm>
            <a:off x="847703" y="714994"/>
            <a:ext cx="7662452" cy="786926"/>
          </a:xfrm>
        </p:spPr>
        <p:txBody>
          <a:bodyPr/>
          <a:lstStyle/>
          <a:p>
            <a:r>
              <a:rPr lang="en-GB" dirty="0"/>
              <a:t>Measures of variation: the Standard Deviation </a:t>
            </a:r>
          </a:p>
        </p:txBody>
      </p:sp>
      <p:sp>
        <p:nvSpPr>
          <p:cNvPr id="3" name="Content Placeholder 2">
            <a:extLst>
              <a:ext uri="{FF2B5EF4-FFF2-40B4-BE49-F238E27FC236}">
                <a16:creationId xmlns:a16="http://schemas.microsoft.com/office/drawing/2014/main" id="{8D73044C-7106-4533-9964-02F6ED7C44E9}"/>
              </a:ext>
            </a:extLst>
          </p:cNvPr>
          <p:cNvSpPr>
            <a:spLocks noGrp="1"/>
          </p:cNvSpPr>
          <p:nvPr>
            <p:ph idx="1"/>
          </p:nvPr>
        </p:nvSpPr>
        <p:spPr>
          <a:xfrm>
            <a:off x="847703" y="1508847"/>
            <a:ext cx="7202456" cy="2873632"/>
          </a:xfrm>
        </p:spPr>
        <p:txBody>
          <a:bodyPr/>
          <a:lstStyle/>
          <a:p>
            <a:r>
              <a:rPr lang="en-GB" dirty="0"/>
              <a:t>Standard deviation in a normal distribution</a:t>
            </a:r>
          </a:p>
        </p:txBody>
      </p:sp>
      <p:pic>
        <p:nvPicPr>
          <p:cNvPr id="6" name="Picture 5">
            <a:extLst>
              <a:ext uri="{FF2B5EF4-FFF2-40B4-BE49-F238E27FC236}">
                <a16:creationId xmlns:a16="http://schemas.microsoft.com/office/drawing/2014/main" id="{90C3710D-FCD7-4F1E-B867-EFDC93A79800}"/>
              </a:ext>
            </a:extLst>
          </p:cNvPr>
          <p:cNvPicPr>
            <a:picLocks noChangeAspect="1"/>
          </p:cNvPicPr>
          <p:nvPr/>
        </p:nvPicPr>
        <p:blipFill>
          <a:blip r:embed="rId3"/>
          <a:stretch>
            <a:fillRect/>
          </a:stretch>
        </p:blipFill>
        <p:spPr>
          <a:xfrm>
            <a:off x="1011822" y="2018893"/>
            <a:ext cx="6874217" cy="2632216"/>
          </a:xfrm>
          <a:prstGeom prst="rect">
            <a:avLst/>
          </a:prstGeom>
        </p:spPr>
      </p:pic>
      <p:sp>
        <p:nvSpPr>
          <p:cNvPr id="8" name="Arrow: Left-Right 7">
            <a:extLst>
              <a:ext uri="{FF2B5EF4-FFF2-40B4-BE49-F238E27FC236}">
                <a16:creationId xmlns:a16="http://schemas.microsoft.com/office/drawing/2014/main" id="{FB858542-9E78-46B2-868A-5F1F96B2E382}"/>
              </a:ext>
            </a:extLst>
          </p:cNvPr>
          <p:cNvSpPr/>
          <p:nvPr/>
        </p:nvSpPr>
        <p:spPr>
          <a:xfrm>
            <a:off x="3844637" y="2945662"/>
            <a:ext cx="1143000" cy="3400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dirty="0"/>
              <a:t>68%</a:t>
            </a:r>
          </a:p>
        </p:txBody>
      </p:sp>
      <p:sp>
        <p:nvSpPr>
          <p:cNvPr id="9" name="Arrow: Left-Right 8">
            <a:extLst>
              <a:ext uri="{FF2B5EF4-FFF2-40B4-BE49-F238E27FC236}">
                <a16:creationId xmlns:a16="http://schemas.microsoft.com/office/drawing/2014/main" id="{79F7DB86-89ED-4033-83FD-284A63A079BF}"/>
              </a:ext>
            </a:extLst>
          </p:cNvPr>
          <p:cNvSpPr/>
          <p:nvPr/>
        </p:nvSpPr>
        <p:spPr>
          <a:xfrm>
            <a:off x="3273137" y="3606920"/>
            <a:ext cx="2286000" cy="3400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dirty="0"/>
              <a:t>95%</a:t>
            </a:r>
          </a:p>
        </p:txBody>
      </p:sp>
      <p:sp>
        <p:nvSpPr>
          <p:cNvPr id="10" name="Arrow: Left-Right 9">
            <a:extLst>
              <a:ext uri="{FF2B5EF4-FFF2-40B4-BE49-F238E27FC236}">
                <a16:creationId xmlns:a16="http://schemas.microsoft.com/office/drawing/2014/main" id="{85488157-B674-4DBE-9302-510421B9582E}"/>
              </a:ext>
            </a:extLst>
          </p:cNvPr>
          <p:cNvSpPr/>
          <p:nvPr/>
        </p:nvSpPr>
        <p:spPr>
          <a:xfrm>
            <a:off x="2701636" y="4033047"/>
            <a:ext cx="3366655" cy="3400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dirty="0"/>
              <a:t>99.7%</a:t>
            </a:r>
          </a:p>
        </p:txBody>
      </p:sp>
    </p:spTree>
    <p:extLst>
      <p:ext uri="{BB962C8B-B14F-4D97-AF65-F5344CB8AC3E}">
        <p14:creationId xmlns:p14="http://schemas.microsoft.com/office/powerpoint/2010/main" val="11492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921059-ACFF-7915-A3D0-F9C1B133264B}"/>
              </a:ext>
            </a:extLst>
          </p:cNvPr>
          <p:cNvSpPr>
            <a:spLocks noGrp="1"/>
          </p:cNvSpPr>
          <p:nvPr>
            <p:ph type="ctrTitle" hasCustomPrompt="1"/>
          </p:nvPr>
        </p:nvSpPr>
        <p:spPr>
          <a:xfrm>
            <a:off x="3947050" y="2335338"/>
            <a:ext cx="4624011" cy="786585"/>
          </a:xfrm>
          <a:prstGeom prst="rect">
            <a:avLst/>
          </a:prstGeom>
          <a:effectLst>
            <a:outerShdw blurRad="50800" dist="38100" algn="l" rotWithShape="0">
              <a:prstClr val="black">
                <a:alpha val="40000"/>
              </a:prstClr>
            </a:outerShdw>
          </a:effectLst>
        </p:spPr>
        <p:txBody>
          <a:bodyPr/>
          <a:lstStyle/>
          <a:p>
            <a:pPr marL="0" lvl="0" indent="0">
              <a:buNone/>
            </a:pPr>
            <a:r>
              <a:t>Understanding and describing (clean) data</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ABE98-E381-5F70-D1CA-28F85F4B4A56}"/>
              </a:ext>
            </a:extLst>
          </p:cNvPr>
          <p:cNvSpPr>
            <a:spLocks noGrp="1"/>
          </p:cNvSpPr>
          <p:nvPr>
            <p:ph type="title"/>
          </p:nvPr>
        </p:nvSpPr>
        <p:spPr/>
        <p:txBody>
          <a:bodyPr>
            <a:normAutofit fontScale="90000"/>
          </a:bodyPr>
          <a:lstStyle/>
          <a:p>
            <a:r>
              <a:rPr lang="en-GB" dirty="0"/>
              <a:t>Tidy data</a:t>
            </a:r>
          </a:p>
        </p:txBody>
      </p:sp>
      <p:pic>
        <p:nvPicPr>
          <p:cNvPr id="1026" name="Picture 2">
            <a:extLst>
              <a:ext uri="{FF2B5EF4-FFF2-40B4-BE49-F238E27FC236}">
                <a16:creationId xmlns:a16="http://schemas.microsoft.com/office/drawing/2014/main" id="{856F2CFE-AE8A-8174-C83E-A88B36738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091" y="576990"/>
            <a:ext cx="7891817" cy="4439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767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ABE98-E381-5F70-D1CA-28F85F4B4A56}"/>
              </a:ext>
            </a:extLst>
          </p:cNvPr>
          <p:cNvSpPr>
            <a:spLocks noGrp="1"/>
          </p:cNvSpPr>
          <p:nvPr>
            <p:ph type="title"/>
          </p:nvPr>
        </p:nvSpPr>
        <p:spPr/>
        <p:txBody>
          <a:bodyPr>
            <a:normAutofit fontScale="90000"/>
          </a:bodyPr>
          <a:lstStyle/>
          <a:p>
            <a:r>
              <a:rPr lang="en-GB" dirty="0"/>
              <a:t>Tidy data</a:t>
            </a:r>
          </a:p>
        </p:txBody>
      </p:sp>
      <p:pic>
        <p:nvPicPr>
          <p:cNvPr id="3074" name="Picture 2" descr="There are two sets of anthropomorphized data tables. The top group of three tables are all rectangular and smiling, with a shared speech bubble reading “our columns are variables and our rows are observations!”. Text to the left of that group reads “The standard structure of tidy data means that “tidy datasets are all alike…” The lower group of four tables are all different shapes, look ragged and concerned, and have different speech bubbles reading (from left to right) “my column are values and my rows are variables”, “I have variables in columns AND in rows”, “I have multiple variables in a single column”, and “I don’t even KNOW what my deal is.” Next to the frazzled data tables is text “...but every messy dataset is messy in its own way. -Hadley Wickham.”">
            <a:extLst>
              <a:ext uri="{FF2B5EF4-FFF2-40B4-BE49-F238E27FC236}">
                <a16:creationId xmlns:a16="http://schemas.microsoft.com/office/drawing/2014/main" id="{F618C785-9322-FDB7-571A-3F8E24E44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430" y="640586"/>
            <a:ext cx="7269140" cy="4088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4197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921059-ACFF-7915-A3D0-F9C1B133264B}"/>
              </a:ext>
            </a:extLst>
          </p:cNvPr>
          <p:cNvSpPr>
            <a:spLocks noGrp="1"/>
          </p:cNvSpPr>
          <p:nvPr>
            <p:ph type="ctrTitle" hasCustomPrompt="1"/>
          </p:nvPr>
        </p:nvSpPr>
        <p:spPr>
          <a:xfrm>
            <a:off x="3947050" y="2335338"/>
            <a:ext cx="4624011" cy="786585"/>
          </a:xfrm>
          <a:prstGeom prst="rect">
            <a:avLst/>
          </a:prstGeom>
          <a:effectLst>
            <a:outerShdw blurRad="50800" dist="38100" algn="l" rotWithShape="0">
              <a:prstClr val="black">
                <a:alpha val="40000"/>
              </a:prstClr>
            </a:outerShdw>
          </a:effectLst>
        </p:spPr>
        <p:txBody>
          <a:bodyPr/>
          <a:lstStyle/>
          <a:p>
            <a:pPr marL="0" lvl="0" indent="0">
              <a:buNone/>
            </a:pPr>
            <a:r>
              <a:t>Visualisation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rPr lang="en-GB" b="1" i="1" dirty="0"/>
              <a:t>        </a:t>
            </a:r>
            <a:r>
              <a:rPr b="1" i="1" dirty="0"/>
              <a:t>RStudio</a:t>
            </a:r>
            <a:r>
              <a:rPr dirty="0"/>
              <a:t>: “But I’m here to help!”</a:t>
            </a:r>
          </a:p>
        </p:txBody>
      </p:sp>
      <p:sp>
        <p:nvSpPr>
          <p:cNvPr id="3" name="Content Placeholder 2"/>
          <p:cNvSpPr>
            <a:spLocks noGrp="1"/>
          </p:cNvSpPr>
          <p:nvPr>
            <p:ph idx="1" hasCustomPrompt="1"/>
          </p:nvPr>
        </p:nvSpPr>
        <p:spPr/>
        <p:txBody>
          <a:bodyPr/>
          <a:lstStyle/>
          <a:p>
            <a:pPr lvl="0"/>
            <a:r>
              <a:t>An </a:t>
            </a:r>
            <a:r>
              <a:rPr i="1"/>
              <a:t>Integrated Development Interface</a:t>
            </a:r>
            <a:r>
              <a:t> (IDE)</a:t>
            </a:r>
          </a:p>
          <a:p>
            <a:pPr lvl="0"/>
            <a:r>
              <a:t>Company founded in </a:t>
            </a:r>
            <a:r>
              <a:rPr b="1"/>
              <a:t>2009</a:t>
            </a:r>
            <a:r>
              <a:t> in Boston (MA, USA) to develop open source and enterprise-ready professional software for the </a:t>
            </a:r>
            <a:r>
              <a:rPr i="1"/>
              <a:t>R</a:t>
            </a:r>
            <a:r>
              <a:t> statistical computing environment</a:t>
            </a:r>
          </a:p>
          <a:p>
            <a:pPr lvl="0"/>
            <a:r>
              <a:t>First public beta version (v0.92) of the RStudio IDE came out in </a:t>
            </a:r>
            <a:r>
              <a:rPr b="1"/>
              <a:t>2011</a:t>
            </a:r>
            <a:r>
              <a:t>; Version 1 released in 2016; latest version (on 2023-10-03) is Version: 2023.09.0+463, released: 2023-09-28</a:t>
            </a:r>
          </a:p>
          <a:p>
            <a:pPr lvl="0"/>
            <a:r>
              <a:t>In </a:t>
            </a:r>
            <a:r>
              <a:rPr b="1"/>
              <a:t>2022</a:t>
            </a:r>
            <a:r>
              <a:t> the company changes its name to </a:t>
            </a:r>
            <a:r>
              <a:rPr i="1"/>
              <a:t>Posit PBC</a:t>
            </a:r>
            <a:r>
              <a:t> in a move to be seen as more language-agnostic and embrace other programming languages too (Python, Julia, etc.). </a:t>
            </a:r>
            <a:r>
              <a:rPr i="1"/>
              <a:t>RStudio</a:t>
            </a:r>
            <a:r>
              <a:t> lives on as an IDE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6</a:t>
            </a:fld>
            <a:endParaRPr lang="en-US" dirty="0"/>
          </a:p>
        </p:txBody>
      </p:sp>
      <p:pic>
        <p:nvPicPr>
          <p:cNvPr id="11" name="Picture 10">
            <a:extLst>
              <a:ext uri="{FF2B5EF4-FFF2-40B4-BE49-F238E27FC236}">
                <a16:creationId xmlns:a16="http://schemas.microsoft.com/office/drawing/2014/main" id="{C1CBBB69-C7E7-53F7-00A2-23680591A0F1}"/>
              </a:ext>
            </a:extLst>
          </p:cNvPr>
          <p:cNvPicPr>
            <a:picLocks noChangeAspect="1"/>
          </p:cNvPicPr>
          <p:nvPr/>
        </p:nvPicPr>
        <p:blipFill>
          <a:blip r:embed="rId2"/>
          <a:stretch>
            <a:fillRect/>
          </a:stretch>
        </p:blipFill>
        <p:spPr>
          <a:xfrm>
            <a:off x="586618" y="179452"/>
            <a:ext cx="433009" cy="4319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9B9988F2-9518-E8AA-3D61-8260643BBD21}"/>
              </a:ext>
            </a:extLst>
          </p:cNvPr>
          <p:cNvSpPr>
            <a:spLocks noGrp="1"/>
          </p:cNvSpPr>
          <p:nvPr>
            <p:ph type="body" sz="half" idx="2"/>
          </p:nvPr>
        </p:nvSpPr>
        <p:spPr/>
        <p:txBody>
          <a:bodyPr>
            <a:normAutofit/>
          </a:bodyPr>
          <a:lstStyle/>
          <a:p>
            <a:pPr lvl="0" indent="0">
              <a:buNone/>
            </a:pPr>
            <a:r>
              <a:rPr sz="1200" dirty="0">
                <a:solidFill>
                  <a:srgbClr val="4758AB"/>
                </a:solidFill>
                <a:latin typeface="Courier"/>
              </a:rPr>
              <a:t>library</a:t>
            </a:r>
            <a:r>
              <a:rPr sz="1200" dirty="0">
                <a:solidFill>
                  <a:srgbClr val="003B4F"/>
                </a:solidFill>
                <a:latin typeface="Courier"/>
              </a:rPr>
              <a:t>(</a:t>
            </a:r>
            <a:r>
              <a:rPr sz="1200" dirty="0" err="1">
                <a:solidFill>
                  <a:srgbClr val="003B4F"/>
                </a:solidFill>
                <a:latin typeface="Courier"/>
              </a:rPr>
              <a:t>palmerpenguins</a:t>
            </a:r>
            <a:r>
              <a:rPr sz="1200" dirty="0">
                <a:solidFill>
                  <a:srgbClr val="003B4F"/>
                </a:solidFill>
                <a:latin typeface="Courier"/>
              </a:rPr>
              <a:t>)</a:t>
            </a:r>
            <a:br>
              <a:rPr sz="1200" dirty="0"/>
            </a:br>
            <a:br>
              <a:rPr sz="1200" dirty="0"/>
            </a:br>
            <a:r>
              <a:rPr sz="1200" dirty="0" err="1">
                <a:solidFill>
                  <a:srgbClr val="4758AB"/>
                </a:solidFill>
                <a:latin typeface="Courier"/>
              </a:rPr>
              <a:t>ggplot</a:t>
            </a:r>
            <a:r>
              <a:rPr sz="1200" dirty="0">
                <a:solidFill>
                  <a:srgbClr val="003B4F"/>
                </a:solidFill>
                <a:latin typeface="Courier"/>
              </a:rPr>
              <a:t>(penguins,                        </a:t>
            </a:r>
            <a:br>
              <a:rPr sz="1200" dirty="0"/>
            </a:br>
            <a:r>
              <a:rPr sz="1200" dirty="0">
                <a:solidFill>
                  <a:srgbClr val="003B4F"/>
                </a:solidFill>
                <a:latin typeface="Courier"/>
              </a:rPr>
              <a:t>       </a:t>
            </a:r>
            <a:r>
              <a:rPr sz="1200" dirty="0" err="1">
                <a:solidFill>
                  <a:srgbClr val="4758AB"/>
                </a:solidFill>
                <a:latin typeface="Courier"/>
              </a:rPr>
              <a:t>aes</a:t>
            </a:r>
            <a:r>
              <a:rPr sz="1200" dirty="0">
                <a:solidFill>
                  <a:srgbClr val="003B4F"/>
                </a:solidFill>
                <a:latin typeface="Courier"/>
              </a:rPr>
              <a:t>(</a:t>
            </a:r>
            <a:r>
              <a:rPr sz="1200" dirty="0">
                <a:solidFill>
                  <a:srgbClr val="657422"/>
                </a:solidFill>
                <a:latin typeface="Courier"/>
              </a:rPr>
              <a:t>x =</a:t>
            </a:r>
            <a:r>
              <a:rPr sz="1200" dirty="0">
                <a:solidFill>
                  <a:srgbClr val="003B4F"/>
                </a:solidFill>
                <a:latin typeface="Courier"/>
              </a:rPr>
              <a:t> </a:t>
            </a:r>
            <a:r>
              <a:rPr sz="1200" dirty="0" err="1">
                <a:solidFill>
                  <a:srgbClr val="003B4F"/>
                </a:solidFill>
                <a:latin typeface="Courier"/>
              </a:rPr>
              <a:t>bill_length_mm</a:t>
            </a:r>
            <a:r>
              <a:rPr sz="1200" dirty="0">
                <a:solidFill>
                  <a:srgbClr val="003B4F"/>
                </a:solidFill>
                <a:latin typeface="Courier"/>
              </a:rPr>
              <a:t>,          </a:t>
            </a:r>
            <a:br>
              <a:rPr sz="1200" dirty="0"/>
            </a:br>
            <a:r>
              <a:rPr sz="1200" dirty="0">
                <a:solidFill>
                  <a:srgbClr val="003B4F"/>
                </a:solidFill>
                <a:latin typeface="Courier"/>
              </a:rPr>
              <a:t>           </a:t>
            </a:r>
            <a:r>
              <a:rPr sz="1200" dirty="0">
                <a:solidFill>
                  <a:srgbClr val="657422"/>
                </a:solidFill>
                <a:latin typeface="Courier"/>
              </a:rPr>
              <a:t>y =</a:t>
            </a:r>
            <a:r>
              <a:rPr sz="1200" dirty="0">
                <a:solidFill>
                  <a:srgbClr val="003B4F"/>
                </a:solidFill>
                <a:latin typeface="Courier"/>
              </a:rPr>
              <a:t> </a:t>
            </a:r>
            <a:r>
              <a:rPr sz="1200" dirty="0" err="1">
                <a:solidFill>
                  <a:srgbClr val="003B4F"/>
                </a:solidFill>
                <a:latin typeface="Courier"/>
              </a:rPr>
              <a:t>bill_depth_mm</a:t>
            </a:r>
            <a:r>
              <a:rPr sz="1200" dirty="0">
                <a:solidFill>
                  <a:srgbClr val="003B4F"/>
                </a:solidFill>
                <a:latin typeface="Courier"/>
              </a:rPr>
              <a:t>, </a:t>
            </a:r>
            <a:br>
              <a:rPr sz="1200" dirty="0"/>
            </a:br>
            <a:r>
              <a:rPr sz="1200" dirty="0">
                <a:solidFill>
                  <a:srgbClr val="003B4F"/>
                </a:solidFill>
                <a:latin typeface="Courier"/>
              </a:rPr>
              <a:t>           </a:t>
            </a:r>
            <a:r>
              <a:rPr sz="1200" dirty="0">
                <a:solidFill>
                  <a:srgbClr val="657422"/>
                </a:solidFill>
                <a:latin typeface="Courier"/>
              </a:rPr>
              <a:t>color =</a:t>
            </a:r>
            <a:r>
              <a:rPr sz="1200" dirty="0">
                <a:solidFill>
                  <a:srgbClr val="003B4F"/>
                </a:solidFill>
                <a:latin typeface="Courier"/>
              </a:rPr>
              <a:t> species)) </a:t>
            </a:r>
            <a:r>
              <a:rPr sz="1200" dirty="0">
                <a:solidFill>
                  <a:srgbClr val="5E5E5E"/>
                </a:solidFill>
                <a:latin typeface="Courier"/>
              </a:rPr>
              <a:t>+</a:t>
            </a:r>
            <a:br>
              <a:rPr sz="1200" dirty="0"/>
            </a:br>
            <a:r>
              <a:rPr sz="1200" dirty="0">
                <a:solidFill>
                  <a:srgbClr val="003B4F"/>
                </a:solidFill>
                <a:latin typeface="Courier"/>
              </a:rPr>
              <a:t>  </a:t>
            </a:r>
            <a:r>
              <a:rPr sz="1200" dirty="0" err="1">
                <a:solidFill>
                  <a:srgbClr val="4758AB"/>
                </a:solidFill>
                <a:latin typeface="Courier"/>
              </a:rPr>
              <a:t>geom_point</a:t>
            </a:r>
            <a:r>
              <a:rPr sz="1200" dirty="0">
                <a:solidFill>
                  <a:srgbClr val="003B4F"/>
                </a:solidFill>
                <a:latin typeface="Courier"/>
              </a:rPr>
              <a:t>()</a:t>
            </a:r>
          </a:p>
        </p:txBody>
      </p:sp>
      <p:sp>
        <p:nvSpPr>
          <p:cNvPr id="4" name="Footer Placeholder 4">
            <a:extLst>
              <a:ext uri="{FF2B5EF4-FFF2-40B4-BE49-F238E27FC236}">
                <a16:creationId xmlns:a16="http://schemas.microsoft.com/office/drawing/2014/main" id="{18FD2785-3129-AF44-315F-16B5BA72C03A}"/>
              </a:ext>
            </a:extLst>
          </p:cNvPr>
          <p:cNvSpPr>
            <a:spLocks noGrp="1"/>
          </p:cNvSpPr>
          <p:nvPr>
            <p:ph type="ftr" sz="quarter" idx="11"/>
          </p:nvPr>
        </p:nvSpPr>
        <p:spPr/>
        <p:txBody>
          <a:bodyPr/>
          <a:lstStyle/>
          <a:p>
            <a:endParaRPr lang="en-US" dirty="0"/>
          </a:p>
        </p:txBody>
      </p:sp>
      <p:sp>
        <p:nvSpPr>
          <p:cNvPr id="5" name="Slide Number Placeholder 5">
            <a:extLst>
              <a:ext uri="{FF2B5EF4-FFF2-40B4-BE49-F238E27FC236}">
                <a16:creationId xmlns:a16="http://schemas.microsoft.com/office/drawing/2014/main" id="{AA492C48-FDB3-BCCC-F8E6-994DF0DB53C0}"/>
              </a:ext>
            </a:extLst>
          </p:cNvPr>
          <p:cNvSpPr>
            <a:spLocks noGrp="1"/>
          </p:cNvSpPr>
          <p:nvPr>
            <p:ph type="sldNum" sz="quarter" idx="12"/>
          </p:nvPr>
        </p:nvSpPr>
        <p:spPr/>
        <p:txBody>
          <a:bodyPr/>
          <a:lstStyle/>
          <a:p>
            <a:r>
              <a:rPr lang="en-US" dirty="0"/>
              <a:t>Slide </a:t>
            </a:r>
            <a:fld id="{C5EF2332-01BF-834F-8236-50238282D533}" type="slidenum">
              <a:rPr lang="en-US" smtClean="0"/>
              <a:pPr/>
              <a:t>60</a:t>
            </a:fld>
            <a:endParaRPr lang="en-US" dirty="0"/>
          </a:p>
        </p:txBody>
      </p:sp>
      <p:pic>
        <p:nvPicPr>
          <p:cNvPr id="3" name="Picture 1" descr="Week_2_R_files/figure-pptx/unnamed-chunk-7-1.png"/>
          <p:cNvPicPr>
            <a:picLocks noGrp="1" noChangeAspect="1"/>
          </p:cNvPicPr>
          <p:nvPr/>
        </p:nvPicPr>
        <p:blipFill>
          <a:blip r:embed="rId3"/>
          <a:stretch>
            <a:fillRect/>
          </a:stretch>
        </p:blipFill>
        <p:spPr bwMode="auto">
          <a:xfrm>
            <a:off x="3907869" y="1574486"/>
            <a:ext cx="5066146" cy="2533073"/>
          </a:xfrm>
          <a:prstGeom prst="rect">
            <a:avLst/>
          </a:prstGeom>
          <a:noFill/>
          <a:ln w="9525">
            <a:noFill/>
            <a:headEnd/>
            <a:tailEnd/>
          </a:ln>
        </p:spPr>
      </p:pic>
      <p:sp>
        <p:nvSpPr>
          <p:cNvPr id="7" name="Title 6">
            <a:extLst>
              <a:ext uri="{FF2B5EF4-FFF2-40B4-BE49-F238E27FC236}">
                <a16:creationId xmlns:a16="http://schemas.microsoft.com/office/drawing/2014/main" id="{E5DC910F-74DD-D4F7-C9FC-CC0211738555}"/>
              </a:ext>
            </a:extLst>
          </p:cNvPr>
          <p:cNvSpPr>
            <a:spLocks noGrp="1"/>
          </p:cNvSpPr>
          <p:nvPr>
            <p:ph type="title"/>
          </p:nvPr>
        </p:nvSpPr>
        <p:spPr/>
        <p:txBody>
          <a:bodyPr>
            <a:normAutofit fontScale="90000"/>
          </a:bodyPr>
          <a:lstStyle/>
          <a:p>
            <a:endParaRPr lang="en-GB"/>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9B9988F2-9518-E8AA-3D61-8260643BBD21}"/>
              </a:ext>
            </a:extLst>
          </p:cNvPr>
          <p:cNvSpPr>
            <a:spLocks noGrp="1"/>
          </p:cNvSpPr>
          <p:nvPr>
            <p:ph type="body" sz="half" idx="2"/>
          </p:nvPr>
        </p:nvSpPr>
        <p:spPr/>
        <p:txBody>
          <a:bodyPr/>
          <a:lstStyle/>
          <a:p>
            <a:pPr lvl="0" indent="0">
              <a:buNone/>
            </a:pPr>
            <a:r>
              <a:rPr>
                <a:solidFill>
                  <a:srgbClr val="4758AB"/>
                </a:solidFill>
                <a:latin typeface="Courier"/>
              </a:rPr>
              <a:t>plot</a:t>
            </a:r>
            <a:r>
              <a:rPr>
                <a:solidFill>
                  <a:srgbClr val="003B4F"/>
                </a:solidFill>
                <a:latin typeface="Courier"/>
              </a:rPr>
              <a:t>(penguins</a:t>
            </a:r>
            <a:r>
              <a:rPr>
                <a:solidFill>
                  <a:srgbClr val="5E5E5E"/>
                </a:solidFill>
                <a:latin typeface="Courier"/>
              </a:rPr>
              <a:t>$</a:t>
            </a:r>
            <a:r>
              <a:rPr>
                <a:solidFill>
                  <a:srgbClr val="003B4F"/>
                </a:solidFill>
                <a:latin typeface="Courier"/>
              </a:rPr>
              <a:t>bill_depth_mm, </a:t>
            </a:r>
            <a:br/>
            <a:r>
              <a:rPr>
                <a:solidFill>
                  <a:srgbClr val="003B4F"/>
                </a:solidFill>
                <a:latin typeface="Courier"/>
              </a:rPr>
              <a:t>     penguins</a:t>
            </a:r>
            <a:r>
              <a:rPr>
                <a:solidFill>
                  <a:srgbClr val="5E5E5E"/>
                </a:solidFill>
                <a:latin typeface="Courier"/>
              </a:rPr>
              <a:t>$</a:t>
            </a:r>
            <a:r>
              <a:rPr>
                <a:solidFill>
                  <a:srgbClr val="003B4F"/>
                </a:solidFill>
                <a:latin typeface="Courier"/>
              </a:rPr>
              <a:t>bill_length_mm)</a:t>
            </a:r>
          </a:p>
        </p:txBody>
      </p:sp>
      <p:pic>
        <p:nvPicPr>
          <p:cNvPr id="3" name="Picture 1" descr="Week_2_R_files/figure-pptx/unnamed-chunk-9-1.png"/>
          <p:cNvPicPr>
            <a:picLocks noGrp="1" noChangeAspect="1"/>
          </p:cNvPicPr>
          <p:nvPr/>
        </p:nvPicPr>
        <p:blipFill>
          <a:blip r:embed="rId2"/>
          <a:stretch>
            <a:fillRect/>
          </a:stretch>
        </p:blipFill>
        <p:spPr bwMode="auto">
          <a:xfrm>
            <a:off x="4648200" y="635000"/>
            <a:ext cx="4114800" cy="2057400"/>
          </a:xfrm>
          <a:prstGeom prst="rect">
            <a:avLst/>
          </a:prstGeom>
          <a:noFill/>
          <a:ln w="9525">
            <a:noFill/>
            <a:headEnd/>
            <a:tailEnd/>
          </a:ln>
        </p:spPr>
      </p:pic>
      <p:sp>
        <p:nvSpPr>
          <p:cNvPr id="14" name="Text Placeholder 3">
            <a:extLst>
              <a:ext uri="{FF2B5EF4-FFF2-40B4-BE49-F238E27FC236}">
                <a16:creationId xmlns:a16="http://schemas.microsoft.com/office/drawing/2014/main" id="{C33D2356-F2FE-18D9-F847-A2B3BCED5ACC}"/>
              </a:ext>
            </a:extLst>
          </p:cNvPr>
          <p:cNvSpPr>
            <a:spLocks noGrp="1"/>
          </p:cNvSpPr>
          <p:nvPr>
            <p:ph type="body" sz="half" idx="13"/>
          </p:nvPr>
        </p:nvSpPr>
        <p:spPr/>
        <p:txBody>
          <a:bodyPr/>
          <a:lstStyle/>
          <a:p>
            <a:pPr lvl="0" indent="0">
              <a:buNone/>
            </a:pPr>
            <a:r>
              <a:rPr>
                <a:solidFill>
                  <a:srgbClr val="4758AB"/>
                </a:solidFill>
                <a:latin typeface="Courier"/>
              </a:rPr>
              <a:t>ggplot</a:t>
            </a:r>
            <a:r>
              <a:rPr>
                <a:solidFill>
                  <a:srgbClr val="003B4F"/>
                </a:solidFill>
                <a:latin typeface="Courier"/>
              </a:rPr>
              <a:t>(penguins,                        </a:t>
            </a:r>
            <a:br/>
            <a:r>
              <a:rPr>
                <a:solidFill>
                  <a:srgbClr val="003B4F"/>
                </a:solidFill>
                <a:latin typeface="Courier"/>
              </a:rPr>
              <a:t>       </a:t>
            </a:r>
            <a:r>
              <a:rPr>
                <a:solidFill>
                  <a:srgbClr val="4758AB"/>
                </a:solidFill>
                <a:latin typeface="Courier"/>
              </a:rPr>
              <a:t>aes</a:t>
            </a:r>
            <a:r>
              <a:rPr>
                <a:solidFill>
                  <a:srgbClr val="003B4F"/>
                </a:solidFill>
                <a:latin typeface="Courier"/>
              </a:rPr>
              <a:t>(bill_depth_mm,          </a:t>
            </a:r>
            <a:br/>
            <a:r>
              <a:rPr>
                <a:solidFill>
                  <a:srgbClr val="003B4F"/>
                </a:solidFill>
                <a:latin typeface="Courier"/>
              </a:rPr>
              <a:t>           bill_length_mm)) </a:t>
            </a:r>
            <a:r>
              <a:rPr>
                <a:solidFill>
                  <a:srgbClr val="5E5E5E"/>
                </a:solidFill>
                <a:latin typeface="Courier"/>
              </a:rPr>
              <a:t>+</a:t>
            </a:r>
            <a:br/>
            <a:r>
              <a:rPr>
                <a:solidFill>
                  <a:srgbClr val="003B4F"/>
                </a:solidFill>
                <a:latin typeface="Courier"/>
              </a:rPr>
              <a:t>  </a:t>
            </a:r>
            <a:r>
              <a:rPr>
                <a:solidFill>
                  <a:srgbClr val="4758AB"/>
                </a:solidFill>
                <a:latin typeface="Courier"/>
              </a:rPr>
              <a:t>geom_point</a:t>
            </a:r>
            <a:r>
              <a:rPr>
                <a:solidFill>
                  <a:srgbClr val="003B4F"/>
                </a:solidFill>
                <a:latin typeface="Courier"/>
              </a:rPr>
              <a:t>()</a:t>
            </a:r>
          </a:p>
        </p:txBody>
      </p:sp>
      <p:pic>
        <p:nvPicPr>
          <p:cNvPr id="6" name="Picture 1" descr="Week_2_R_files/figure-pptx/unnamed-chunk-10-1.png"/>
          <p:cNvPicPr>
            <a:picLocks noGrp="1" noChangeAspect="1"/>
          </p:cNvPicPr>
          <p:nvPr/>
        </p:nvPicPr>
        <p:blipFill>
          <a:blip r:embed="rId3"/>
          <a:stretch>
            <a:fillRect/>
          </a:stretch>
        </p:blipFill>
        <p:spPr bwMode="auto">
          <a:xfrm>
            <a:off x="4648200" y="2819400"/>
            <a:ext cx="4114800" cy="2057400"/>
          </a:xfrm>
          <a:prstGeom prst="rect">
            <a:avLst/>
          </a:prstGeom>
          <a:noFill/>
          <a:ln w="9525">
            <a:noFill/>
            <a:headEnd/>
            <a:tailEnd/>
          </a:ln>
        </p:spPr>
      </p:pic>
      <p:sp>
        <p:nvSpPr>
          <p:cNvPr id="4" name="Footer Placeholder 4">
            <a:extLst>
              <a:ext uri="{FF2B5EF4-FFF2-40B4-BE49-F238E27FC236}">
                <a16:creationId xmlns:a16="http://schemas.microsoft.com/office/drawing/2014/main" id="{18FD2785-3129-AF44-315F-16B5BA72C03A}"/>
              </a:ext>
            </a:extLst>
          </p:cNvPr>
          <p:cNvSpPr>
            <a:spLocks noGrp="1"/>
          </p:cNvSpPr>
          <p:nvPr>
            <p:ph type="ftr" sz="quarter" idx="11"/>
          </p:nvPr>
        </p:nvSpPr>
        <p:spPr>
          <a:xfrm>
            <a:off x="457200" y="4939093"/>
            <a:ext cx="7430322" cy="162964"/>
          </a:xfrm>
        </p:spPr>
        <p:txBody>
          <a:bodyPr/>
          <a:lstStyle/>
          <a:p>
            <a:endParaRPr lang="en-US" dirty="0"/>
          </a:p>
        </p:txBody>
      </p:sp>
      <p:sp>
        <p:nvSpPr>
          <p:cNvPr id="5" name="Slide Number Placeholder 5">
            <a:extLst>
              <a:ext uri="{FF2B5EF4-FFF2-40B4-BE49-F238E27FC236}">
                <a16:creationId xmlns:a16="http://schemas.microsoft.com/office/drawing/2014/main" id="{AA492C48-FDB3-BCCC-F8E6-994DF0DB53C0}"/>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61</a:t>
            </a:fld>
            <a:endParaRPr lang="en-US" dirty="0"/>
          </a:p>
        </p:txBody>
      </p:sp>
      <p:sp>
        <p:nvSpPr>
          <p:cNvPr id="8" name="Title 7">
            <a:extLst>
              <a:ext uri="{FF2B5EF4-FFF2-40B4-BE49-F238E27FC236}">
                <a16:creationId xmlns:a16="http://schemas.microsoft.com/office/drawing/2014/main" id="{38DEE736-AE7D-10BC-F948-C8F172A7A202}"/>
              </a:ext>
            </a:extLst>
          </p:cNvPr>
          <p:cNvSpPr>
            <a:spLocks noGrp="1"/>
          </p:cNvSpPr>
          <p:nvPr>
            <p:ph type="title"/>
          </p:nvPr>
        </p:nvSpPr>
        <p:spPr/>
        <p:txBody>
          <a:bodyPr>
            <a:normAutofit fontScale="90000"/>
          </a:bodyPr>
          <a:lstStyle/>
          <a:p>
            <a:r>
              <a:rPr lang="en-GB" dirty="0"/>
              <a:t>Base R vs. </a:t>
            </a:r>
            <a:r>
              <a:rPr lang="en-GB" dirty="0" err="1"/>
              <a:t>Tidyverse</a:t>
            </a:r>
            <a:endParaRPr lang="en-GB"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normAutofit fontScale="90000"/>
          </a:bodyPr>
          <a:lstStyle/>
          <a:p>
            <a:pPr marL="0" lvl="0" indent="0">
              <a:buNone/>
            </a:pPr>
            <a:r>
              <a:rPr dirty="0"/>
              <a:t>Using </a:t>
            </a:r>
            <a:r>
              <a:rPr dirty="0">
                <a:latin typeface="Courier"/>
              </a:rPr>
              <a:t>with()</a:t>
            </a:r>
            <a:r>
              <a:rPr dirty="0"/>
              <a:t> in </a:t>
            </a:r>
            <a:r>
              <a:rPr i="1" dirty="0"/>
              <a:t>base R</a:t>
            </a:r>
          </a:p>
        </p:txBody>
      </p:sp>
      <p:sp>
        <p:nvSpPr>
          <p:cNvPr id="10" name="Text Placeholder 3">
            <a:extLst>
              <a:ext uri="{FF2B5EF4-FFF2-40B4-BE49-F238E27FC236}">
                <a16:creationId xmlns:a16="http://schemas.microsoft.com/office/drawing/2014/main" id="{9B9988F2-9518-E8AA-3D61-8260643BBD21}"/>
              </a:ext>
            </a:extLst>
          </p:cNvPr>
          <p:cNvSpPr>
            <a:spLocks noGrp="1"/>
          </p:cNvSpPr>
          <p:nvPr>
            <p:ph type="body" sz="half" idx="2"/>
          </p:nvPr>
        </p:nvSpPr>
        <p:spPr/>
        <p:txBody>
          <a:bodyPr/>
          <a:lstStyle/>
          <a:p>
            <a:pPr lvl="0" indent="0">
              <a:buNone/>
            </a:pPr>
            <a:r>
              <a:rPr>
                <a:solidFill>
                  <a:srgbClr val="4758AB"/>
                </a:solidFill>
                <a:latin typeface="Courier"/>
              </a:rPr>
              <a:t>with</a:t>
            </a:r>
            <a:r>
              <a:rPr>
                <a:solidFill>
                  <a:srgbClr val="003B4F"/>
                </a:solidFill>
                <a:latin typeface="Courier"/>
              </a:rPr>
              <a:t>(penguins,</a:t>
            </a:r>
            <a:br/>
            <a:r>
              <a:rPr>
                <a:solidFill>
                  <a:srgbClr val="003B4F"/>
                </a:solidFill>
                <a:latin typeface="Courier"/>
              </a:rPr>
              <a:t>     </a:t>
            </a:r>
            <a:r>
              <a:rPr>
                <a:solidFill>
                  <a:srgbClr val="4758AB"/>
                </a:solidFill>
                <a:latin typeface="Courier"/>
              </a:rPr>
              <a:t>plot</a:t>
            </a:r>
            <a:r>
              <a:rPr>
                <a:solidFill>
                  <a:srgbClr val="003B4F"/>
                </a:solidFill>
                <a:latin typeface="Courier"/>
              </a:rPr>
              <a:t>(bill_depth_mm, </a:t>
            </a:r>
            <a:br/>
            <a:r>
              <a:rPr>
                <a:solidFill>
                  <a:srgbClr val="003B4F"/>
                </a:solidFill>
                <a:latin typeface="Courier"/>
              </a:rPr>
              <a:t>          bill_length_mm))</a:t>
            </a:r>
          </a:p>
        </p:txBody>
      </p:sp>
      <p:pic>
        <p:nvPicPr>
          <p:cNvPr id="3" name="Picture 1" descr="Week_2_R_files/figure-pptx/unnamed-chunk-11-1.png"/>
          <p:cNvPicPr>
            <a:picLocks noGrp="1" noChangeAspect="1"/>
          </p:cNvPicPr>
          <p:nvPr/>
        </p:nvPicPr>
        <p:blipFill>
          <a:blip r:embed="rId2"/>
          <a:stretch>
            <a:fillRect/>
          </a:stretch>
        </p:blipFill>
        <p:spPr bwMode="auto">
          <a:xfrm>
            <a:off x="4648200" y="635000"/>
            <a:ext cx="4114800" cy="2057400"/>
          </a:xfrm>
          <a:prstGeom prst="rect">
            <a:avLst/>
          </a:prstGeom>
          <a:noFill/>
          <a:ln w="9525">
            <a:noFill/>
            <a:headEnd/>
            <a:tailEnd/>
          </a:ln>
        </p:spPr>
      </p:pic>
      <p:sp>
        <p:nvSpPr>
          <p:cNvPr id="14" name="Text Placeholder 3">
            <a:extLst>
              <a:ext uri="{FF2B5EF4-FFF2-40B4-BE49-F238E27FC236}">
                <a16:creationId xmlns:a16="http://schemas.microsoft.com/office/drawing/2014/main" id="{C33D2356-F2FE-18D9-F847-A2B3BCED5ACC}"/>
              </a:ext>
            </a:extLst>
          </p:cNvPr>
          <p:cNvSpPr>
            <a:spLocks noGrp="1"/>
          </p:cNvSpPr>
          <p:nvPr>
            <p:ph type="body" sz="half" idx="13"/>
          </p:nvPr>
        </p:nvSpPr>
        <p:spPr/>
        <p:txBody>
          <a:bodyPr/>
          <a:lstStyle/>
          <a:p>
            <a:pPr lvl="0" indent="0">
              <a:buNone/>
            </a:pPr>
            <a:r>
              <a:rPr>
                <a:solidFill>
                  <a:srgbClr val="4758AB"/>
                </a:solidFill>
                <a:latin typeface="Courier"/>
              </a:rPr>
              <a:t>ggplot</a:t>
            </a:r>
            <a:r>
              <a:rPr>
                <a:solidFill>
                  <a:srgbClr val="003B4F"/>
                </a:solidFill>
                <a:latin typeface="Courier"/>
              </a:rPr>
              <a:t>(penguins,                        </a:t>
            </a:r>
            <a:br/>
            <a:r>
              <a:rPr>
                <a:solidFill>
                  <a:srgbClr val="003B4F"/>
                </a:solidFill>
                <a:latin typeface="Courier"/>
              </a:rPr>
              <a:t>       </a:t>
            </a:r>
            <a:r>
              <a:rPr>
                <a:solidFill>
                  <a:srgbClr val="4758AB"/>
                </a:solidFill>
                <a:latin typeface="Courier"/>
              </a:rPr>
              <a:t>aes</a:t>
            </a:r>
            <a:r>
              <a:rPr>
                <a:solidFill>
                  <a:srgbClr val="003B4F"/>
                </a:solidFill>
                <a:latin typeface="Courier"/>
              </a:rPr>
              <a:t>(bill_depth_mm,          </a:t>
            </a:r>
            <a:br/>
            <a:r>
              <a:rPr>
                <a:solidFill>
                  <a:srgbClr val="003B4F"/>
                </a:solidFill>
                <a:latin typeface="Courier"/>
              </a:rPr>
              <a:t>           bill_length_mm)) </a:t>
            </a:r>
            <a:r>
              <a:rPr>
                <a:solidFill>
                  <a:srgbClr val="5E5E5E"/>
                </a:solidFill>
                <a:latin typeface="Courier"/>
              </a:rPr>
              <a:t>+</a:t>
            </a:r>
            <a:br/>
            <a:r>
              <a:rPr>
                <a:solidFill>
                  <a:srgbClr val="003B4F"/>
                </a:solidFill>
                <a:latin typeface="Courier"/>
              </a:rPr>
              <a:t>  </a:t>
            </a:r>
            <a:r>
              <a:rPr>
                <a:solidFill>
                  <a:srgbClr val="4758AB"/>
                </a:solidFill>
                <a:latin typeface="Courier"/>
              </a:rPr>
              <a:t>geom_point</a:t>
            </a:r>
            <a:r>
              <a:rPr>
                <a:solidFill>
                  <a:srgbClr val="003B4F"/>
                </a:solidFill>
                <a:latin typeface="Courier"/>
              </a:rPr>
              <a:t>()</a:t>
            </a:r>
          </a:p>
        </p:txBody>
      </p:sp>
      <p:pic>
        <p:nvPicPr>
          <p:cNvPr id="6" name="Picture 1" descr="Week_2_R_files/figure-pptx/unnamed-chunk-12-1.png"/>
          <p:cNvPicPr>
            <a:picLocks noGrp="1" noChangeAspect="1"/>
          </p:cNvPicPr>
          <p:nvPr/>
        </p:nvPicPr>
        <p:blipFill>
          <a:blip r:embed="rId3"/>
          <a:stretch>
            <a:fillRect/>
          </a:stretch>
        </p:blipFill>
        <p:spPr bwMode="auto">
          <a:xfrm>
            <a:off x="4648200" y="2819400"/>
            <a:ext cx="4114800" cy="2057400"/>
          </a:xfrm>
          <a:prstGeom prst="rect">
            <a:avLst/>
          </a:prstGeom>
          <a:noFill/>
          <a:ln w="9525">
            <a:noFill/>
            <a:headEnd/>
            <a:tailEnd/>
          </a:ln>
        </p:spPr>
      </p:pic>
      <p:sp>
        <p:nvSpPr>
          <p:cNvPr id="4" name="Footer Placeholder 4">
            <a:extLst>
              <a:ext uri="{FF2B5EF4-FFF2-40B4-BE49-F238E27FC236}">
                <a16:creationId xmlns:a16="http://schemas.microsoft.com/office/drawing/2014/main" id="{18FD2785-3129-AF44-315F-16B5BA72C03A}"/>
              </a:ext>
            </a:extLst>
          </p:cNvPr>
          <p:cNvSpPr>
            <a:spLocks noGrp="1"/>
          </p:cNvSpPr>
          <p:nvPr>
            <p:ph type="ftr" sz="quarter" idx="11"/>
          </p:nvPr>
        </p:nvSpPr>
        <p:spPr>
          <a:xfrm>
            <a:off x="457200" y="4939093"/>
            <a:ext cx="7430322" cy="162964"/>
          </a:xfrm>
        </p:spPr>
        <p:txBody>
          <a:bodyPr/>
          <a:lstStyle/>
          <a:p>
            <a:endParaRPr lang="en-US" dirty="0"/>
          </a:p>
        </p:txBody>
      </p:sp>
      <p:sp>
        <p:nvSpPr>
          <p:cNvPr id="5" name="Slide Number Placeholder 5">
            <a:extLst>
              <a:ext uri="{FF2B5EF4-FFF2-40B4-BE49-F238E27FC236}">
                <a16:creationId xmlns:a16="http://schemas.microsoft.com/office/drawing/2014/main" id="{AA492C48-FDB3-BCCC-F8E6-994DF0DB53C0}"/>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62</a:t>
            </a:fld>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normAutofit fontScale="90000"/>
          </a:bodyPr>
          <a:lstStyle/>
          <a:p>
            <a:pPr marL="0" lvl="0" indent="0">
              <a:buNone/>
            </a:pPr>
            <a:r>
              <a:t>Changing the </a:t>
            </a:r>
            <a:r>
              <a:rPr>
                <a:latin typeface="Courier"/>
              </a:rPr>
              <a:t>ggplot</a:t>
            </a:r>
            <a:r>
              <a:t> theme</a:t>
            </a:r>
          </a:p>
        </p:txBody>
      </p:sp>
      <p:sp>
        <p:nvSpPr>
          <p:cNvPr id="10" name="Text Placeholder 3">
            <a:extLst>
              <a:ext uri="{FF2B5EF4-FFF2-40B4-BE49-F238E27FC236}">
                <a16:creationId xmlns:a16="http://schemas.microsoft.com/office/drawing/2014/main" id="{9B9988F2-9518-E8AA-3D61-8260643BBD21}"/>
              </a:ext>
            </a:extLst>
          </p:cNvPr>
          <p:cNvSpPr>
            <a:spLocks noGrp="1"/>
          </p:cNvSpPr>
          <p:nvPr>
            <p:ph type="body" sz="half" idx="2"/>
          </p:nvPr>
        </p:nvSpPr>
        <p:spPr/>
        <p:txBody>
          <a:bodyPr/>
          <a:lstStyle/>
          <a:p>
            <a:pPr lvl="0" indent="0">
              <a:buNone/>
            </a:pPr>
            <a:r>
              <a:rPr>
                <a:solidFill>
                  <a:srgbClr val="4758AB"/>
                </a:solidFill>
                <a:latin typeface="Courier"/>
              </a:rPr>
              <a:t>with</a:t>
            </a:r>
            <a:r>
              <a:rPr>
                <a:solidFill>
                  <a:srgbClr val="003B4F"/>
                </a:solidFill>
                <a:latin typeface="Courier"/>
              </a:rPr>
              <a:t>(penguins,</a:t>
            </a:r>
            <a:br/>
            <a:r>
              <a:rPr>
                <a:solidFill>
                  <a:srgbClr val="003B4F"/>
                </a:solidFill>
                <a:latin typeface="Courier"/>
              </a:rPr>
              <a:t>     </a:t>
            </a:r>
            <a:r>
              <a:rPr>
                <a:solidFill>
                  <a:srgbClr val="4758AB"/>
                </a:solidFill>
                <a:latin typeface="Courier"/>
              </a:rPr>
              <a:t>plot</a:t>
            </a:r>
            <a:r>
              <a:rPr>
                <a:solidFill>
                  <a:srgbClr val="003B4F"/>
                </a:solidFill>
                <a:latin typeface="Courier"/>
              </a:rPr>
              <a:t>(bill_depth_mm, </a:t>
            </a:r>
            <a:br/>
            <a:r>
              <a:rPr>
                <a:solidFill>
                  <a:srgbClr val="003B4F"/>
                </a:solidFill>
                <a:latin typeface="Courier"/>
              </a:rPr>
              <a:t>          bill_length_mm))</a:t>
            </a:r>
          </a:p>
        </p:txBody>
      </p:sp>
      <p:pic>
        <p:nvPicPr>
          <p:cNvPr id="3" name="Picture 1" descr="Week_2_R_files/figure-pptx/unnamed-chunk-13-1.png"/>
          <p:cNvPicPr>
            <a:picLocks noGrp="1" noChangeAspect="1"/>
          </p:cNvPicPr>
          <p:nvPr/>
        </p:nvPicPr>
        <p:blipFill>
          <a:blip r:embed="rId2"/>
          <a:stretch>
            <a:fillRect/>
          </a:stretch>
        </p:blipFill>
        <p:spPr bwMode="auto">
          <a:xfrm>
            <a:off x="4648200" y="635000"/>
            <a:ext cx="4114800" cy="2057400"/>
          </a:xfrm>
          <a:prstGeom prst="rect">
            <a:avLst/>
          </a:prstGeom>
          <a:noFill/>
          <a:ln w="9525">
            <a:noFill/>
            <a:headEnd/>
            <a:tailEnd/>
          </a:ln>
        </p:spPr>
      </p:pic>
      <p:sp>
        <p:nvSpPr>
          <p:cNvPr id="14" name="Text Placeholder 3">
            <a:extLst>
              <a:ext uri="{FF2B5EF4-FFF2-40B4-BE49-F238E27FC236}">
                <a16:creationId xmlns:a16="http://schemas.microsoft.com/office/drawing/2014/main" id="{C33D2356-F2FE-18D9-F847-A2B3BCED5ACC}"/>
              </a:ext>
            </a:extLst>
          </p:cNvPr>
          <p:cNvSpPr>
            <a:spLocks noGrp="1"/>
          </p:cNvSpPr>
          <p:nvPr>
            <p:ph type="body" sz="half" idx="13"/>
          </p:nvPr>
        </p:nvSpPr>
        <p:spPr/>
        <p:txBody>
          <a:bodyPr/>
          <a:lstStyle/>
          <a:p>
            <a:pPr lvl="0" indent="0">
              <a:buNone/>
            </a:pPr>
            <a:r>
              <a:rPr>
                <a:solidFill>
                  <a:srgbClr val="4758AB"/>
                </a:solidFill>
                <a:latin typeface="Courier"/>
              </a:rPr>
              <a:t>ggplot</a:t>
            </a:r>
            <a:r>
              <a:rPr>
                <a:solidFill>
                  <a:srgbClr val="003B4F"/>
                </a:solidFill>
                <a:latin typeface="Courier"/>
              </a:rPr>
              <a:t>(penguins,                        </a:t>
            </a:r>
            <a:br/>
            <a:r>
              <a:rPr>
                <a:solidFill>
                  <a:srgbClr val="003B4F"/>
                </a:solidFill>
                <a:latin typeface="Courier"/>
              </a:rPr>
              <a:t>       </a:t>
            </a:r>
            <a:r>
              <a:rPr>
                <a:solidFill>
                  <a:srgbClr val="4758AB"/>
                </a:solidFill>
                <a:latin typeface="Courier"/>
              </a:rPr>
              <a:t>aes</a:t>
            </a:r>
            <a:r>
              <a:rPr>
                <a:solidFill>
                  <a:srgbClr val="003B4F"/>
                </a:solidFill>
                <a:latin typeface="Courier"/>
              </a:rPr>
              <a:t>(bill_depth_mm,          </a:t>
            </a:r>
            <a:br/>
            <a:r>
              <a:rPr>
                <a:solidFill>
                  <a:srgbClr val="003B4F"/>
                </a:solidFill>
                <a:latin typeface="Courier"/>
              </a:rPr>
              <a:t>           bill_length_mm)) </a:t>
            </a:r>
            <a:r>
              <a:rPr>
                <a:solidFill>
                  <a:srgbClr val="5E5E5E"/>
                </a:solidFill>
                <a:latin typeface="Courier"/>
              </a:rPr>
              <a:t>+</a:t>
            </a:r>
            <a:br/>
            <a:r>
              <a:rPr>
                <a:solidFill>
                  <a:srgbClr val="003B4F"/>
                </a:solidFill>
                <a:latin typeface="Courier"/>
              </a:rPr>
              <a:t>  </a:t>
            </a:r>
            <a:r>
              <a:rPr>
                <a:solidFill>
                  <a:srgbClr val="4758AB"/>
                </a:solidFill>
                <a:latin typeface="Courier"/>
              </a:rPr>
              <a:t>geom_point</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theme_classic</a:t>
            </a:r>
            <a:r>
              <a:rPr>
                <a:solidFill>
                  <a:srgbClr val="003B4F"/>
                </a:solidFill>
                <a:latin typeface="Courier"/>
              </a:rPr>
              <a:t>()</a:t>
            </a:r>
          </a:p>
        </p:txBody>
      </p:sp>
      <p:pic>
        <p:nvPicPr>
          <p:cNvPr id="6" name="Picture 1" descr="Week_2_R_files/figure-pptx/unnamed-chunk-14-1.png"/>
          <p:cNvPicPr>
            <a:picLocks noGrp="1" noChangeAspect="1"/>
          </p:cNvPicPr>
          <p:nvPr/>
        </p:nvPicPr>
        <p:blipFill>
          <a:blip r:embed="rId3"/>
          <a:stretch>
            <a:fillRect/>
          </a:stretch>
        </p:blipFill>
        <p:spPr bwMode="auto">
          <a:xfrm>
            <a:off x="4648200" y="2819400"/>
            <a:ext cx="4114800" cy="2057400"/>
          </a:xfrm>
          <a:prstGeom prst="rect">
            <a:avLst/>
          </a:prstGeom>
          <a:noFill/>
          <a:ln w="9525">
            <a:noFill/>
            <a:headEnd/>
            <a:tailEnd/>
          </a:ln>
        </p:spPr>
      </p:pic>
      <p:sp>
        <p:nvSpPr>
          <p:cNvPr id="4" name="Footer Placeholder 4">
            <a:extLst>
              <a:ext uri="{FF2B5EF4-FFF2-40B4-BE49-F238E27FC236}">
                <a16:creationId xmlns:a16="http://schemas.microsoft.com/office/drawing/2014/main" id="{18FD2785-3129-AF44-315F-16B5BA72C03A}"/>
              </a:ext>
            </a:extLst>
          </p:cNvPr>
          <p:cNvSpPr>
            <a:spLocks noGrp="1"/>
          </p:cNvSpPr>
          <p:nvPr>
            <p:ph type="ftr" sz="quarter" idx="11"/>
          </p:nvPr>
        </p:nvSpPr>
        <p:spPr>
          <a:xfrm>
            <a:off x="457200" y="4939093"/>
            <a:ext cx="7430322" cy="162964"/>
          </a:xfrm>
        </p:spPr>
        <p:txBody>
          <a:bodyPr/>
          <a:lstStyle/>
          <a:p>
            <a:endParaRPr lang="en-US" dirty="0"/>
          </a:p>
        </p:txBody>
      </p:sp>
      <p:sp>
        <p:nvSpPr>
          <p:cNvPr id="5" name="Slide Number Placeholder 5">
            <a:extLst>
              <a:ext uri="{FF2B5EF4-FFF2-40B4-BE49-F238E27FC236}">
                <a16:creationId xmlns:a16="http://schemas.microsoft.com/office/drawing/2014/main" id="{AA492C48-FDB3-BCCC-F8E6-994DF0DB53C0}"/>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63</a:t>
            </a:fld>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normAutofit fontScale="90000"/>
          </a:bodyPr>
          <a:lstStyle/>
          <a:p>
            <a:pPr marL="0" lvl="0" indent="0">
              <a:buNone/>
            </a:pPr>
            <a:r>
              <a:rPr i="1"/>
              <a:t>Some</a:t>
            </a:r>
            <a:r>
              <a:t> further styling options</a:t>
            </a:r>
          </a:p>
        </p:txBody>
      </p:sp>
      <p:sp>
        <p:nvSpPr>
          <p:cNvPr id="10" name="Text Placeholder 3">
            <a:extLst>
              <a:ext uri="{FF2B5EF4-FFF2-40B4-BE49-F238E27FC236}">
                <a16:creationId xmlns:a16="http://schemas.microsoft.com/office/drawing/2014/main" id="{9B9988F2-9518-E8AA-3D61-8260643BBD21}"/>
              </a:ext>
            </a:extLst>
          </p:cNvPr>
          <p:cNvSpPr>
            <a:spLocks noGrp="1"/>
          </p:cNvSpPr>
          <p:nvPr>
            <p:ph type="body" sz="half" idx="2"/>
          </p:nvPr>
        </p:nvSpPr>
        <p:spPr/>
        <p:txBody>
          <a:bodyPr>
            <a:normAutofit fontScale="77500" lnSpcReduction="20000"/>
          </a:bodyPr>
          <a:lstStyle/>
          <a:p>
            <a:pPr lvl="0" indent="0">
              <a:buNone/>
            </a:pPr>
            <a:r>
              <a:rPr>
                <a:solidFill>
                  <a:srgbClr val="4758AB"/>
                </a:solidFill>
                <a:latin typeface="Courier"/>
              </a:rPr>
              <a:t>par</a:t>
            </a:r>
            <a:r>
              <a:rPr>
                <a:solidFill>
                  <a:srgbClr val="003B4F"/>
                </a:solidFill>
                <a:latin typeface="Courier"/>
              </a:rPr>
              <a:t>(</a:t>
            </a:r>
            <a:r>
              <a:rPr>
                <a:solidFill>
                  <a:srgbClr val="657422"/>
                </a:solidFill>
                <a:latin typeface="Courier"/>
              </a:rPr>
              <a:t>mar=</a:t>
            </a:r>
            <a:r>
              <a:rPr>
                <a:solidFill>
                  <a:srgbClr val="4758AB"/>
                </a:solidFill>
                <a:latin typeface="Courier"/>
              </a:rPr>
              <a:t>c</a:t>
            </a:r>
            <a:r>
              <a:rPr>
                <a:solidFill>
                  <a:srgbClr val="003B4F"/>
                </a:solidFill>
                <a:latin typeface="Courier"/>
              </a:rPr>
              <a:t>(</a:t>
            </a:r>
            <a:r>
              <a:rPr>
                <a:solidFill>
                  <a:srgbClr val="AD0000"/>
                </a:solidFill>
                <a:latin typeface="Courier"/>
              </a:rPr>
              <a:t>4.5</a:t>
            </a:r>
            <a:r>
              <a:rPr>
                <a:solidFill>
                  <a:srgbClr val="003B4F"/>
                </a:solidFill>
                <a:latin typeface="Courier"/>
              </a:rPr>
              <a:t>, </a:t>
            </a:r>
            <a:r>
              <a:rPr>
                <a:solidFill>
                  <a:srgbClr val="AD0000"/>
                </a:solidFill>
                <a:latin typeface="Courier"/>
              </a:rPr>
              <a:t>4.2</a:t>
            </a:r>
            <a:r>
              <a:rPr>
                <a:solidFill>
                  <a:srgbClr val="003B4F"/>
                </a:solidFill>
                <a:latin typeface="Courier"/>
              </a:rPr>
              <a:t>, </a:t>
            </a:r>
            <a:r>
              <a:rPr>
                <a:solidFill>
                  <a:srgbClr val="AD0000"/>
                </a:solidFill>
                <a:latin typeface="Courier"/>
              </a:rPr>
              <a:t>1</a:t>
            </a:r>
            <a:r>
              <a:rPr>
                <a:solidFill>
                  <a:srgbClr val="003B4F"/>
                </a:solidFill>
                <a:latin typeface="Courier"/>
              </a:rPr>
              <a:t>, </a:t>
            </a:r>
            <a:r>
              <a:rPr>
                <a:solidFill>
                  <a:srgbClr val="AD0000"/>
                </a:solidFill>
                <a:latin typeface="Courier"/>
              </a:rPr>
              <a:t>7</a:t>
            </a:r>
            <a:r>
              <a:rPr>
                <a:solidFill>
                  <a:srgbClr val="003B4F"/>
                </a:solidFill>
                <a:latin typeface="Courier"/>
              </a:rPr>
              <a:t>), </a:t>
            </a:r>
            <a:r>
              <a:rPr>
                <a:solidFill>
                  <a:srgbClr val="657422"/>
                </a:solidFill>
                <a:latin typeface="Courier"/>
              </a:rPr>
              <a:t>xpd=</a:t>
            </a:r>
            <a:r>
              <a:rPr>
                <a:solidFill>
                  <a:srgbClr val="8F5902"/>
                </a:solidFill>
                <a:latin typeface="Courier"/>
              </a:rPr>
              <a:t>TRUE</a:t>
            </a:r>
            <a:r>
              <a:rPr>
                <a:solidFill>
                  <a:srgbClr val="003B4F"/>
                </a:solidFill>
                <a:latin typeface="Courier"/>
              </a:rPr>
              <a:t>)          </a:t>
            </a:r>
            <a:r>
              <a:rPr>
                <a:solidFill>
                  <a:srgbClr val="5E5E5E"/>
                </a:solidFill>
                <a:latin typeface="Courier"/>
              </a:rPr>
              <a:t># set custom plot size</a:t>
            </a:r>
            <a:br/>
            <a:br/>
            <a:r>
              <a:rPr>
                <a:solidFill>
                  <a:srgbClr val="4758AB"/>
                </a:solidFill>
                <a:latin typeface="Courier"/>
              </a:rPr>
              <a:t>with</a:t>
            </a:r>
            <a:r>
              <a:rPr>
                <a:solidFill>
                  <a:srgbClr val="003B4F"/>
                </a:solidFill>
                <a:latin typeface="Courier"/>
              </a:rPr>
              <a:t>(penguins,                                </a:t>
            </a:r>
            <a:r>
              <a:rPr>
                <a:solidFill>
                  <a:srgbClr val="5E5E5E"/>
                </a:solidFill>
                <a:latin typeface="Courier"/>
              </a:rPr>
              <a:t># select data frame</a:t>
            </a:r>
            <a:br/>
            <a:r>
              <a:rPr>
                <a:solidFill>
                  <a:srgbClr val="003B4F"/>
                </a:solidFill>
                <a:latin typeface="Courier"/>
              </a:rPr>
              <a:t>     </a:t>
            </a:r>
            <a:r>
              <a:rPr>
                <a:solidFill>
                  <a:srgbClr val="4758AB"/>
                </a:solidFill>
                <a:latin typeface="Courier"/>
              </a:rPr>
              <a:t>plot</a:t>
            </a:r>
            <a:r>
              <a:rPr>
                <a:solidFill>
                  <a:srgbClr val="003B4F"/>
                </a:solidFill>
                <a:latin typeface="Courier"/>
              </a:rPr>
              <a:t>(bill_depth_mm,                      </a:t>
            </a:r>
            <a:r>
              <a:rPr>
                <a:solidFill>
                  <a:srgbClr val="5E5E5E"/>
                </a:solidFill>
                <a:latin typeface="Courier"/>
              </a:rPr>
              <a:t># select variables to plot</a:t>
            </a:r>
            <a:br/>
            <a:r>
              <a:rPr>
                <a:solidFill>
                  <a:srgbClr val="003B4F"/>
                </a:solidFill>
                <a:latin typeface="Courier"/>
              </a:rPr>
              <a:t>          bill_length_mm,</a:t>
            </a:r>
            <a:br/>
            <a:r>
              <a:rPr>
                <a:solidFill>
                  <a:srgbClr val="003B4F"/>
                </a:solidFill>
                <a:latin typeface="Courier"/>
              </a:rPr>
              <a:t>          </a:t>
            </a:r>
            <a:r>
              <a:rPr>
                <a:solidFill>
                  <a:srgbClr val="657422"/>
                </a:solidFill>
                <a:latin typeface="Courier"/>
              </a:rPr>
              <a:t>col =</a:t>
            </a:r>
            <a:r>
              <a:rPr>
                <a:solidFill>
                  <a:srgbClr val="003B4F"/>
                </a:solidFill>
                <a:latin typeface="Courier"/>
              </a:rPr>
              <a:t> species,                      </a:t>
            </a:r>
            <a:r>
              <a:rPr>
                <a:solidFill>
                  <a:srgbClr val="5E5E5E"/>
                </a:solidFill>
                <a:latin typeface="Courier"/>
              </a:rPr>
              <a:t># grouping colour</a:t>
            </a:r>
            <a:br/>
            <a:r>
              <a:rPr>
                <a:solidFill>
                  <a:srgbClr val="003B4F"/>
                </a:solidFill>
                <a:latin typeface="Courier"/>
              </a:rPr>
              <a:t>          </a:t>
            </a:r>
            <a:r>
              <a:rPr>
                <a:solidFill>
                  <a:srgbClr val="657422"/>
                </a:solidFill>
                <a:latin typeface="Courier"/>
              </a:rPr>
              <a:t>bty =</a:t>
            </a:r>
            <a:r>
              <a:rPr>
                <a:solidFill>
                  <a:srgbClr val="003B4F"/>
                </a:solidFill>
                <a:latin typeface="Courier"/>
              </a:rPr>
              <a:t> </a:t>
            </a:r>
            <a:r>
              <a:rPr>
                <a:solidFill>
                  <a:srgbClr val="20794D"/>
                </a:solidFill>
                <a:latin typeface="Courier"/>
              </a:rPr>
              <a:t>"L"</a:t>
            </a:r>
            <a:r>
              <a:rPr>
                <a:solidFill>
                  <a:srgbClr val="003B4F"/>
                </a:solidFill>
                <a:latin typeface="Courier"/>
              </a:rPr>
              <a:t>)                          </a:t>
            </a:r>
            <a:r>
              <a:rPr>
                <a:solidFill>
                  <a:srgbClr val="5E5E5E"/>
                </a:solidFill>
                <a:latin typeface="Courier"/>
              </a:rPr>
              <a:t># change plot border style </a:t>
            </a:r>
            <a:br/>
            <a:r>
              <a:rPr>
                <a:solidFill>
                  <a:srgbClr val="003B4F"/>
                </a:solidFill>
                <a:latin typeface="Courier"/>
              </a:rPr>
              <a:t>     )                                                            </a:t>
            </a:r>
            <a:br/>
            <a:br/>
            <a:r>
              <a:rPr>
                <a:solidFill>
                  <a:srgbClr val="4758AB"/>
                </a:solidFill>
                <a:latin typeface="Courier"/>
              </a:rPr>
              <a:t>with</a:t>
            </a:r>
            <a:r>
              <a:rPr>
                <a:solidFill>
                  <a:srgbClr val="003B4F"/>
                </a:solidFill>
                <a:latin typeface="Courier"/>
              </a:rPr>
              <a:t>(penguins,</a:t>
            </a:r>
            <a:br/>
            <a:r>
              <a:rPr>
                <a:solidFill>
                  <a:srgbClr val="003B4F"/>
                </a:solidFill>
                <a:latin typeface="Courier"/>
              </a:rPr>
              <a:t>      </a:t>
            </a:r>
            <a:r>
              <a:rPr>
                <a:solidFill>
                  <a:srgbClr val="4758AB"/>
                </a:solidFill>
                <a:latin typeface="Courier"/>
              </a:rPr>
              <a:t>legend</a:t>
            </a:r>
            <a:r>
              <a:rPr>
                <a:solidFill>
                  <a:srgbClr val="003B4F"/>
                </a:solidFill>
                <a:latin typeface="Courier"/>
              </a:rPr>
              <a:t>(</a:t>
            </a:r>
            <a:r>
              <a:rPr>
                <a:solidFill>
                  <a:srgbClr val="20794D"/>
                </a:solidFill>
                <a:latin typeface="Courier"/>
              </a:rPr>
              <a:t>"right"</a:t>
            </a:r>
            <a:r>
              <a:rPr>
                <a:solidFill>
                  <a:srgbClr val="003B4F"/>
                </a:solidFill>
                <a:latin typeface="Courier"/>
              </a:rPr>
              <a:t>,                         </a:t>
            </a:r>
            <a:r>
              <a:rPr>
                <a:solidFill>
                  <a:srgbClr val="5E5E5E"/>
                </a:solidFill>
                <a:latin typeface="Courier"/>
              </a:rPr>
              <a:t># legend position</a:t>
            </a:r>
            <a:br/>
            <a:r>
              <a:rPr>
                <a:solidFill>
                  <a:srgbClr val="003B4F"/>
                </a:solidFill>
                <a:latin typeface="Courier"/>
              </a:rPr>
              <a:t>             </a:t>
            </a:r>
            <a:r>
              <a:rPr>
                <a:solidFill>
                  <a:srgbClr val="657422"/>
                </a:solidFill>
                <a:latin typeface="Courier"/>
              </a:rPr>
              <a:t>inset=</a:t>
            </a:r>
            <a:r>
              <a:rPr>
                <a:solidFill>
                  <a:srgbClr val="4758AB"/>
                </a:solidFill>
                <a:latin typeface="Courier"/>
              </a:rPr>
              <a:t>c</a:t>
            </a:r>
            <a:r>
              <a:rPr>
                <a:solidFill>
                  <a:srgbClr val="003B4F"/>
                </a:solidFill>
                <a:latin typeface="Courier"/>
              </a:rPr>
              <a:t>(</a:t>
            </a:r>
            <a:r>
              <a:rPr>
                <a:solidFill>
                  <a:srgbClr val="5E5E5E"/>
                </a:solidFill>
                <a:latin typeface="Courier"/>
              </a:rPr>
              <a:t>-</a:t>
            </a:r>
            <a:r>
              <a:rPr>
                <a:solidFill>
                  <a:srgbClr val="AD0000"/>
                </a:solidFill>
                <a:latin typeface="Courier"/>
              </a:rPr>
              <a:t>0.23</a:t>
            </a:r>
            <a:r>
              <a:rPr>
                <a:solidFill>
                  <a:srgbClr val="003B4F"/>
                </a:solidFill>
                <a:latin typeface="Courier"/>
              </a:rPr>
              <a:t>,</a:t>
            </a:r>
            <a:r>
              <a:rPr>
                <a:solidFill>
                  <a:srgbClr val="AD0000"/>
                </a:solidFill>
                <a:latin typeface="Courier"/>
              </a:rPr>
              <a:t>0.5</a:t>
            </a:r>
            <a:r>
              <a:rPr>
                <a:solidFill>
                  <a:srgbClr val="003B4F"/>
                </a:solidFill>
                <a:latin typeface="Courier"/>
              </a:rPr>
              <a:t>),              </a:t>
            </a:r>
            <a:r>
              <a:rPr>
                <a:solidFill>
                  <a:srgbClr val="5E5E5E"/>
                </a:solidFill>
                <a:latin typeface="Courier"/>
              </a:rPr>
              <a:t># legend custom location (outside the plot)</a:t>
            </a:r>
            <a:br/>
            <a:r>
              <a:rPr>
                <a:solidFill>
                  <a:srgbClr val="003B4F"/>
                </a:solidFill>
                <a:latin typeface="Courier"/>
              </a:rPr>
              <a:t>             </a:t>
            </a:r>
            <a:r>
              <a:rPr>
                <a:solidFill>
                  <a:srgbClr val="657422"/>
                </a:solidFill>
                <a:latin typeface="Courier"/>
              </a:rPr>
              <a:t>legend =</a:t>
            </a:r>
            <a:r>
              <a:rPr>
                <a:solidFill>
                  <a:srgbClr val="003B4F"/>
                </a:solidFill>
                <a:latin typeface="Courier"/>
              </a:rPr>
              <a:t> </a:t>
            </a:r>
            <a:r>
              <a:rPr>
                <a:solidFill>
                  <a:srgbClr val="4758AB"/>
                </a:solidFill>
                <a:latin typeface="Courier"/>
              </a:rPr>
              <a:t>levels</a:t>
            </a:r>
            <a:r>
              <a:rPr>
                <a:solidFill>
                  <a:srgbClr val="003B4F"/>
                </a:solidFill>
                <a:latin typeface="Courier"/>
              </a:rPr>
              <a:t>(species),        </a:t>
            </a:r>
            <a:r>
              <a:rPr>
                <a:solidFill>
                  <a:srgbClr val="5E5E5E"/>
                </a:solidFill>
                <a:latin typeface="Courier"/>
              </a:rPr>
              <a:t># legend labels</a:t>
            </a:r>
            <a:br/>
            <a:r>
              <a:rPr>
                <a:solidFill>
                  <a:srgbClr val="003B4F"/>
                </a:solidFill>
                <a:latin typeface="Courier"/>
              </a:rPr>
              <a:t>             </a:t>
            </a:r>
            <a:r>
              <a:rPr>
                <a:solidFill>
                  <a:srgbClr val="657422"/>
                </a:solidFill>
                <a:latin typeface="Courier"/>
              </a:rPr>
              <a:t>pch =</a:t>
            </a:r>
            <a:r>
              <a:rPr>
                <a:solidFill>
                  <a:srgbClr val="003B4F"/>
                </a:solidFill>
                <a:latin typeface="Courier"/>
              </a:rPr>
              <a:t> </a:t>
            </a:r>
            <a:r>
              <a:rPr>
                <a:solidFill>
                  <a:srgbClr val="AD0000"/>
                </a:solidFill>
                <a:latin typeface="Courier"/>
              </a:rPr>
              <a:t>16</a:t>
            </a:r>
            <a:r>
              <a:rPr>
                <a:solidFill>
                  <a:srgbClr val="003B4F"/>
                </a:solidFill>
                <a:latin typeface="Courier"/>
              </a:rPr>
              <a:t>,                        </a:t>
            </a:r>
            <a:r>
              <a:rPr>
                <a:solidFill>
                  <a:srgbClr val="5E5E5E"/>
                </a:solidFill>
                <a:latin typeface="Courier"/>
              </a:rPr>
              <a:t># legend symbol size</a:t>
            </a:r>
            <a:br/>
            <a:r>
              <a:rPr>
                <a:solidFill>
                  <a:srgbClr val="003B4F"/>
                </a:solidFill>
                <a:latin typeface="Courier"/>
              </a:rPr>
              <a:t>             </a:t>
            </a:r>
            <a:r>
              <a:rPr>
                <a:solidFill>
                  <a:srgbClr val="657422"/>
                </a:solidFill>
                <a:latin typeface="Courier"/>
              </a:rPr>
              <a:t>col =</a:t>
            </a:r>
            <a:r>
              <a:rPr>
                <a:solidFill>
                  <a:srgbClr val="003B4F"/>
                </a:solidFill>
                <a:latin typeface="Courier"/>
              </a:rPr>
              <a:t> </a:t>
            </a:r>
            <a:r>
              <a:rPr>
                <a:solidFill>
                  <a:srgbClr val="4758AB"/>
                </a:solidFill>
                <a:latin typeface="Courier"/>
              </a:rPr>
              <a:t>unique</a:t>
            </a:r>
            <a:r>
              <a:rPr>
                <a:solidFill>
                  <a:srgbClr val="003B4F"/>
                </a:solidFill>
                <a:latin typeface="Courier"/>
              </a:rPr>
              <a:t>(species),           </a:t>
            </a:r>
            <a:r>
              <a:rPr>
                <a:solidFill>
                  <a:srgbClr val="5E5E5E"/>
                </a:solidFill>
                <a:latin typeface="Courier"/>
              </a:rPr>
              <a:t># legend symbol colour</a:t>
            </a:r>
            <a:br/>
            <a:r>
              <a:rPr>
                <a:solidFill>
                  <a:srgbClr val="003B4F"/>
                </a:solidFill>
                <a:latin typeface="Courier"/>
              </a:rPr>
              <a:t>             </a:t>
            </a:r>
            <a:r>
              <a:rPr>
                <a:solidFill>
                  <a:srgbClr val="657422"/>
                </a:solidFill>
                <a:latin typeface="Courier"/>
              </a:rPr>
              <a:t>bty =</a:t>
            </a:r>
            <a:r>
              <a:rPr>
                <a:solidFill>
                  <a:srgbClr val="003B4F"/>
                </a:solidFill>
                <a:latin typeface="Courier"/>
              </a:rPr>
              <a:t> </a:t>
            </a:r>
            <a:r>
              <a:rPr>
                <a:solidFill>
                  <a:srgbClr val="20794D"/>
                </a:solidFill>
                <a:latin typeface="Courier"/>
              </a:rPr>
              <a:t>"n"</a:t>
            </a:r>
            <a:r>
              <a:rPr>
                <a:solidFill>
                  <a:srgbClr val="003B4F"/>
                </a:solidFill>
                <a:latin typeface="Courier"/>
              </a:rPr>
              <a:t>                        </a:t>
            </a:r>
            <a:r>
              <a:rPr>
                <a:solidFill>
                  <a:srgbClr val="5E5E5E"/>
                </a:solidFill>
                <a:latin typeface="Courier"/>
              </a:rPr>
              <a:t># remove legend borders</a:t>
            </a:r>
            <a:br/>
            <a:r>
              <a:rPr>
                <a:solidFill>
                  <a:srgbClr val="003B4F"/>
                </a:solidFill>
                <a:latin typeface="Courier"/>
              </a:rPr>
              <a:t>             )</a:t>
            </a:r>
            <a:br/>
            <a:r>
              <a:rPr>
                <a:solidFill>
                  <a:srgbClr val="003B4F"/>
                </a:solidFill>
                <a:latin typeface="Courier"/>
              </a:rPr>
              <a:t>     )</a:t>
            </a:r>
          </a:p>
        </p:txBody>
      </p:sp>
      <p:pic>
        <p:nvPicPr>
          <p:cNvPr id="3" name="Picture 1" descr="Week_2_R_files/figure-pptx/unnamed-chunk-15-1.png"/>
          <p:cNvPicPr>
            <a:picLocks noGrp="1" noChangeAspect="1"/>
          </p:cNvPicPr>
          <p:nvPr/>
        </p:nvPicPr>
        <p:blipFill>
          <a:blip r:embed="rId2"/>
          <a:stretch>
            <a:fillRect/>
          </a:stretch>
        </p:blipFill>
        <p:spPr bwMode="auto">
          <a:xfrm>
            <a:off x="4648200" y="635000"/>
            <a:ext cx="4114800" cy="2057400"/>
          </a:xfrm>
          <a:prstGeom prst="rect">
            <a:avLst/>
          </a:prstGeom>
          <a:noFill/>
          <a:ln w="9525">
            <a:noFill/>
            <a:headEnd/>
            <a:tailEnd/>
          </a:ln>
        </p:spPr>
      </p:pic>
      <p:sp>
        <p:nvSpPr>
          <p:cNvPr id="14" name="Text Placeholder 3">
            <a:extLst>
              <a:ext uri="{FF2B5EF4-FFF2-40B4-BE49-F238E27FC236}">
                <a16:creationId xmlns:a16="http://schemas.microsoft.com/office/drawing/2014/main" id="{C33D2356-F2FE-18D9-F847-A2B3BCED5ACC}"/>
              </a:ext>
            </a:extLst>
          </p:cNvPr>
          <p:cNvSpPr>
            <a:spLocks noGrp="1"/>
          </p:cNvSpPr>
          <p:nvPr>
            <p:ph type="body" sz="half" idx="13"/>
          </p:nvPr>
        </p:nvSpPr>
        <p:spPr/>
        <p:txBody>
          <a:bodyPr/>
          <a:lstStyle/>
          <a:p>
            <a:pPr lvl="0" indent="0">
              <a:buNone/>
            </a:pPr>
            <a:r>
              <a:rPr>
                <a:solidFill>
                  <a:srgbClr val="4758AB"/>
                </a:solidFill>
                <a:latin typeface="Courier"/>
              </a:rPr>
              <a:t>ggplot</a:t>
            </a:r>
            <a:r>
              <a:rPr>
                <a:solidFill>
                  <a:srgbClr val="003B4F"/>
                </a:solidFill>
                <a:latin typeface="Courier"/>
              </a:rPr>
              <a:t>(penguins,                              </a:t>
            </a:r>
            <a:r>
              <a:rPr>
                <a:solidFill>
                  <a:srgbClr val="5E5E5E"/>
                </a:solidFill>
                <a:latin typeface="Courier"/>
              </a:rPr>
              <a:t># draw empty canvas</a:t>
            </a:r>
            <a:br/>
            <a:r>
              <a:rPr>
                <a:solidFill>
                  <a:srgbClr val="003B4F"/>
                </a:solidFill>
                <a:latin typeface="Courier"/>
              </a:rPr>
              <a:t>       </a:t>
            </a:r>
            <a:r>
              <a:rPr>
                <a:solidFill>
                  <a:srgbClr val="4758AB"/>
                </a:solidFill>
                <a:latin typeface="Courier"/>
              </a:rPr>
              <a:t>aes</a:t>
            </a:r>
            <a:r>
              <a:rPr>
                <a:solidFill>
                  <a:srgbClr val="003B4F"/>
                </a:solidFill>
                <a:latin typeface="Courier"/>
              </a:rPr>
              <a:t>(bill_depth_mm,                     </a:t>
            </a:r>
            <a:r>
              <a:rPr>
                <a:solidFill>
                  <a:srgbClr val="5E5E5E"/>
                </a:solidFill>
                <a:latin typeface="Courier"/>
              </a:rPr>
              <a:t># select variables to plot</a:t>
            </a:r>
            <a:br/>
            <a:r>
              <a:rPr>
                <a:solidFill>
                  <a:srgbClr val="003B4F"/>
                </a:solidFill>
                <a:latin typeface="Courier"/>
              </a:rPr>
              <a:t>           bill_length_mm,</a:t>
            </a:r>
            <a:br/>
            <a:r>
              <a:rPr>
                <a:solidFill>
                  <a:srgbClr val="003B4F"/>
                </a:solidFill>
                <a:latin typeface="Courier"/>
              </a:rPr>
              <a:t>           </a:t>
            </a:r>
            <a:r>
              <a:rPr>
                <a:solidFill>
                  <a:srgbClr val="657422"/>
                </a:solidFill>
                <a:latin typeface="Courier"/>
              </a:rPr>
              <a:t>color =</a:t>
            </a:r>
            <a:r>
              <a:rPr>
                <a:solidFill>
                  <a:srgbClr val="003B4F"/>
                </a:solidFill>
                <a:latin typeface="Courier"/>
              </a:rPr>
              <a:t> species)) </a:t>
            </a:r>
            <a:r>
              <a:rPr>
                <a:solidFill>
                  <a:srgbClr val="5E5E5E"/>
                </a:solidFill>
                <a:latin typeface="Courier"/>
              </a:rPr>
              <a:t>+</a:t>
            </a:r>
            <a:r>
              <a:rPr>
                <a:solidFill>
                  <a:srgbClr val="003B4F"/>
                </a:solidFill>
                <a:latin typeface="Courier"/>
              </a:rPr>
              <a:t>                </a:t>
            </a:r>
            <a:r>
              <a:rPr>
                <a:solidFill>
                  <a:srgbClr val="5E5E5E"/>
                </a:solidFill>
                <a:latin typeface="Courier"/>
              </a:rPr>
              <a:t># grouping colour</a:t>
            </a:r>
            <a:br/>
            <a:r>
              <a:rPr>
                <a:solidFill>
                  <a:srgbClr val="003B4F"/>
                </a:solidFill>
                <a:latin typeface="Courier"/>
              </a:rPr>
              <a:t>  </a:t>
            </a:r>
            <a:r>
              <a:rPr>
                <a:solidFill>
                  <a:srgbClr val="4758AB"/>
                </a:solidFill>
                <a:latin typeface="Courier"/>
              </a:rPr>
              <a:t>geom_point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5E5E5E"/>
                </a:solidFill>
                <a:latin typeface="Courier"/>
              </a:rPr>
              <a:t># select plot type</a:t>
            </a:r>
            <a:br/>
            <a:r>
              <a:rPr>
                <a:solidFill>
                  <a:srgbClr val="003B4F"/>
                </a:solidFill>
                <a:latin typeface="Courier"/>
              </a:rPr>
              <a:t>  </a:t>
            </a:r>
            <a:r>
              <a:rPr>
                <a:solidFill>
                  <a:srgbClr val="4758AB"/>
                </a:solidFill>
                <a:latin typeface="Courier"/>
              </a:rPr>
              <a:t>theme_classic</a:t>
            </a:r>
            <a:r>
              <a:rPr>
                <a:solidFill>
                  <a:srgbClr val="003B4F"/>
                </a:solidFill>
                <a:latin typeface="Courier"/>
              </a:rPr>
              <a:t>()                             </a:t>
            </a:r>
            <a:r>
              <a:rPr>
                <a:solidFill>
                  <a:srgbClr val="5E5E5E"/>
                </a:solidFill>
                <a:latin typeface="Courier"/>
              </a:rPr>
              <a:t># select pre-set style settings (theme)</a:t>
            </a:r>
          </a:p>
        </p:txBody>
      </p:sp>
      <p:pic>
        <p:nvPicPr>
          <p:cNvPr id="6" name="Picture 1" descr="Week_2_R_files/figure-pptx/unnamed-chunk-16-1.png"/>
          <p:cNvPicPr>
            <a:picLocks noGrp="1" noChangeAspect="1"/>
          </p:cNvPicPr>
          <p:nvPr/>
        </p:nvPicPr>
        <p:blipFill>
          <a:blip r:embed="rId3"/>
          <a:stretch>
            <a:fillRect/>
          </a:stretch>
        </p:blipFill>
        <p:spPr bwMode="auto">
          <a:xfrm>
            <a:off x="4648200" y="2819400"/>
            <a:ext cx="4114800" cy="2057400"/>
          </a:xfrm>
          <a:prstGeom prst="rect">
            <a:avLst/>
          </a:prstGeom>
          <a:noFill/>
          <a:ln w="9525">
            <a:noFill/>
            <a:headEnd/>
            <a:tailEnd/>
          </a:ln>
        </p:spPr>
      </p:pic>
      <p:sp>
        <p:nvSpPr>
          <p:cNvPr id="4" name="Footer Placeholder 4">
            <a:extLst>
              <a:ext uri="{FF2B5EF4-FFF2-40B4-BE49-F238E27FC236}">
                <a16:creationId xmlns:a16="http://schemas.microsoft.com/office/drawing/2014/main" id="{18FD2785-3129-AF44-315F-16B5BA72C03A}"/>
              </a:ext>
            </a:extLst>
          </p:cNvPr>
          <p:cNvSpPr>
            <a:spLocks noGrp="1"/>
          </p:cNvSpPr>
          <p:nvPr>
            <p:ph type="ftr" sz="quarter" idx="11"/>
          </p:nvPr>
        </p:nvSpPr>
        <p:spPr>
          <a:xfrm>
            <a:off x="457200" y="4939093"/>
            <a:ext cx="7430322" cy="162964"/>
          </a:xfrm>
        </p:spPr>
        <p:txBody>
          <a:bodyPr/>
          <a:lstStyle/>
          <a:p>
            <a:endParaRPr lang="en-US" dirty="0"/>
          </a:p>
        </p:txBody>
      </p:sp>
      <p:sp>
        <p:nvSpPr>
          <p:cNvPr id="5" name="Slide Number Placeholder 5">
            <a:extLst>
              <a:ext uri="{FF2B5EF4-FFF2-40B4-BE49-F238E27FC236}">
                <a16:creationId xmlns:a16="http://schemas.microsoft.com/office/drawing/2014/main" id="{AA492C48-FDB3-BCCC-F8E6-994DF0DB53C0}"/>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64</a:t>
            </a:fld>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1ECA049-78C5-E622-AB87-11894A34FFCC}"/>
              </a:ext>
            </a:extLst>
          </p:cNvPr>
          <p:cNvSpPr>
            <a:spLocks noGrp="1"/>
          </p:cNvSpPr>
          <p:nvPr>
            <p:ph type="ctrTitle"/>
          </p:nvPr>
        </p:nvSpPr>
        <p:spPr/>
        <p:txBody>
          <a:bodyPr/>
          <a:lstStyle/>
          <a:p>
            <a:pPr marL="0" indent="0">
              <a:buNone/>
            </a:pPr>
            <a:r>
              <a:rPr lang="en-GB" dirty="0"/>
              <a:t>Enjoy the labs!</a:t>
            </a:r>
          </a:p>
        </p:txBody>
      </p:sp>
      <p:sp>
        <p:nvSpPr>
          <p:cNvPr id="12" name="Text Placeholder 11">
            <a:extLst>
              <a:ext uri="{FF2B5EF4-FFF2-40B4-BE49-F238E27FC236}">
                <a16:creationId xmlns:a16="http://schemas.microsoft.com/office/drawing/2014/main" id="{823ACEE0-5233-678C-EE48-0DF6DA859AA5}"/>
              </a:ext>
            </a:extLst>
          </p:cNvPr>
          <p:cNvSpPr>
            <a:spLocks noGrp="1"/>
          </p:cNvSpPr>
          <p:nvPr>
            <p:ph type="body" sz="quarter" idx="10"/>
          </p:nvPr>
        </p:nvSpPr>
        <p:spPr/>
        <p:txBody>
          <a:bodyPr/>
          <a:lstStyle/>
          <a:p>
            <a:endParaRPr lang="en-GB"/>
          </a:p>
        </p:txBody>
      </p:sp>
      <p:sp>
        <p:nvSpPr>
          <p:cNvPr id="8" name="Slide Number Placeholder 7">
            <a:extLst>
              <a:ext uri="{FF2B5EF4-FFF2-40B4-BE49-F238E27FC236}">
                <a16:creationId xmlns:a16="http://schemas.microsoft.com/office/drawing/2014/main" id="{6C2887C3-2A41-7041-0E7E-881F2E64E54A}"/>
              </a:ext>
            </a:extLst>
          </p:cNvPr>
          <p:cNvSpPr>
            <a:spLocks noGrp="1"/>
          </p:cNvSpPr>
          <p:nvPr>
            <p:ph type="sldNum" sz="quarter" idx="4294967295"/>
          </p:nvPr>
        </p:nvSpPr>
        <p:spPr>
          <a:xfrm>
            <a:off x="8474075" y="4933950"/>
            <a:ext cx="669925" cy="163513"/>
          </a:xfrm>
        </p:spPr>
        <p:txBody>
          <a:bodyPr/>
          <a:lstStyle/>
          <a:p>
            <a:r>
              <a:rPr lang="en-US"/>
              <a:t>Slide </a:t>
            </a:r>
            <a:fld id="{C5EF2332-01BF-834F-8236-50238282D533}" type="slidenum">
              <a:rPr lang="en-US" smtClean="0"/>
              <a:pPr/>
              <a:t>65</a:t>
            </a:fld>
            <a:endParaRPr lang="en-US" dirty="0"/>
          </a:p>
        </p:txBody>
      </p:sp>
    </p:spTree>
    <p:extLst>
      <p:ext uri="{BB962C8B-B14F-4D97-AF65-F5344CB8AC3E}">
        <p14:creationId xmlns:p14="http://schemas.microsoft.com/office/powerpoint/2010/main" val="1930574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The </a:t>
            </a:r>
            <a:r>
              <a:rPr b="1" i="1"/>
              <a:t>RStudio</a:t>
            </a:r>
            <a:r>
              <a:t> interface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7</a:t>
            </a:fld>
            <a:endParaRPr lang="en-US" dirty="0"/>
          </a:p>
        </p:txBody>
      </p:sp>
      <p:pic>
        <p:nvPicPr>
          <p:cNvPr id="4" name="Picture 3">
            <a:extLst>
              <a:ext uri="{FF2B5EF4-FFF2-40B4-BE49-F238E27FC236}">
                <a16:creationId xmlns:a16="http://schemas.microsoft.com/office/drawing/2014/main" id="{99B3C794-AB16-6D95-880A-4D102E147CA3}"/>
              </a:ext>
            </a:extLst>
          </p:cNvPr>
          <p:cNvPicPr>
            <a:picLocks noChangeAspect="1"/>
          </p:cNvPicPr>
          <p:nvPr/>
        </p:nvPicPr>
        <p:blipFill>
          <a:blip r:embed="rId2"/>
          <a:stretch>
            <a:fillRect/>
          </a:stretch>
        </p:blipFill>
        <p:spPr>
          <a:xfrm>
            <a:off x="457200" y="576990"/>
            <a:ext cx="7820297" cy="439891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Other essential tools we will use</a:t>
            </a:r>
          </a:p>
        </p:txBody>
      </p:sp>
      <p:sp>
        <p:nvSpPr>
          <p:cNvPr id="3" name="Content Placeholder 2"/>
          <p:cNvSpPr>
            <a:spLocks noGrp="1"/>
          </p:cNvSpPr>
          <p:nvPr>
            <p:ph idx="1" hasCustomPrompt="1"/>
          </p:nvPr>
        </p:nvSpPr>
        <p:spPr/>
        <p:txBody>
          <a:bodyPr>
            <a:normAutofit/>
          </a:bodyPr>
          <a:lstStyle/>
          <a:p>
            <a:pPr lvl="0"/>
            <a:r>
              <a:rPr sz="3600" i="1" dirty="0"/>
              <a:t>R</a:t>
            </a:r>
            <a:r>
              <a:rPr sz="3600" dirty="0"/>
              <a:t> packages</a:t>
            </a:r>
            <a:endParaRPr lang="en-GB" sz="3600" dirty="0"/>
          </a:p>
          <a:p>
            <a:pPr lvl="0"/>
            <a:r>
              <a:rPr lang="en-GB" sz="3600" dirty="0"/>
              <a:t>What’s a “package”?</a:t>
            </a:r>
          </a:p>
          <a:p>
            <a:pPr lvl="0"/>
            <a:r>
              <a:rPr lang="en-GB" sz="3600" dirty="0"/>
              <a:t>A collection of functions and data aimed to perform specific tasks</a:t>
            </a:r>
          </a:p>
          <a:p>
            <a:pPr lvl="0"/>
            <a:r>
              <a:rPr lang="en-GB" sz="3600" dirty="0"/>
              <a:t>What’s a “function”?</a:t>
            </a:r>
          </a:p>
          <a:p>
            <a:pPr lvl="0"/>
            <a:endParaRPr sz="2400"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Functions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9</a:t>
            </a:fld>
            <a:endParaRPr lang="en-US" dirty="0"/>
          </a:p>
        </p:txBody>
      </p:sp>
      <p:sp>
        <p:nvSpPr>
          <p:cNvPr id="8" name="Content Placeholder 2">
            <a:extLst>
              <a:ext uri="{FF2B5EF4-FFF2-40B4-BE49-F238E27FC236}">
                <a16:creationId xmlns:a16="http://schemas.microsoft.com/office/drawing/2014/main" id="{171CBA63-4AC9-0497-6AAA-80BF60590F7E}"/>
              </a:ext>
            </a:extLst>
          </p:cNvPr>
          <p:cNvSpPr>
            <a:spLocks noGrp="1"/>
          </p:cNvSpPr>
          <p:nvPr>
            <p:ph idx="1" hasCustomPrompt="1"/>
          </p:nvPr>
        </p:nvSpPr>
        <p:spPr>
          <a:xfrm>
            <a:off x="457200" y="637953"/>
            <a:ext cx="8229600" cy="4222937"/>
          </a:xfrm>
        </p:spPr>
        <p:txBody>
          <a:bodyPr>
            <a:normAutofit/>
          </a:bodyPr>
          <a:lstStyle/>
          <a:p>
            <a:pPr marL="0" lvl="0" indent="0">
              <a:buNone/>
            </a:pPr>
            <a:r>
              <a:rPr dirty="0"/>
              <a:t>Example:</a:t>
            </a:r>
          </a:p>
          <a:p>
            <a:pPr lvl="0" indent="0">
              <a:buNone/>
            </a:pPr>
            <a:r>
              <a:rPr dirty="0" err="1">
                <a:solidFill>
                  <a:srgbClr val="003B4F"/>
                </a:solidFill>
                <a:latin typeface="Courier"/>
              </a:rPr>
              <a:t>Chris_s_mean</a:t>
            </a:r>
            <a:r>
              <a:rPr dirty="0">
                <a:solidFill>
                  <a:srgbClr val="003B4F"/>
                </a:solidFill>
                <a:latin typeface="Courier"/>
              </a:rPr>
              <a:t> &lt;- function(number1, number2) {</a:t>
            </a:r>
            <a:br>
              <a:rPr dirty="0"/>
            </a:b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 &lt;- (number1 </a:t>
            </a:r>
            <a:r>
              <a:rPr dirty="0">
                <a:solidFill>
                  <a:srgbClr val="5E5E5E"/>
                </a:solidFill>
                <a:latin typeface="Courier"/>
              </a:rPr>
              <a:t>+</a:t>
            </a:r>
            <a:r>
              <a:rPr dirty="0">
                <a:solidFill>
                  <a:srgbClr val="003B4F"/>
                </a:solidFill>
                <a:latin typeface="Courier"/>
              </a:rPr>
              <a:t> number2) </a:t>
            </a:r>
            <a:r>
              <a:rPr dirty="0">
                <a:solidFill>
                  <a:srgbClr val="5E5E5E"/>
                </a:solidFill>
                <a:latin typeface="Courier"/>
              </a:rPr>
              <a:t>/</a:t>
            </a:r>
            <a:r>
              <a:rPr dirty="0">
                <a:solidFill>
                  <a:srgbClr val="003B4F"/>
                </a:solidFill>
                <a:latin typeface="Courier"/>
              </a:rPr>
              <a:t> </a:t>
            </a:r>
            <a:r>
              <a:rPr dirty="0">
                <a:solidFill>
                  <a:srgbClr val="AD0000"/>
                </a:solidFill>
                <a:latin typeface="Courier"/>
              </a:rPr>
              <a:t>2</a:t>
            </a:r>
            <a:br>
              <a:rPr dirty="0"/>
            </a:br>
            <a:r>
              <a:rPr dirty="0">
                <a:solidFill>
                  <a:srgbClr val="003B4F"/>
                </a:solidFill>
                <a:latin typeface="Courier"/>
              </a:rPr>
              <a:t>  </a:t>
            </a:r>
            <a:r>
              <a:rPr dirty="0">
                <a:solidFill>
                  <a:srgbClr val="4758AB"/>
                </a:solidFill>
                <a:latin typeface="Courier"/>
              </a:rPr>
              <a:t>print</a:t>
            </a:r>
            <a:r>
              <a:rPr dirty="0">
                <a:solidFill>
                  <a:srgbClr val="003B4F"/>
                </a:solidFill>
                <a:latin typeface="Courier"/>
              </a:rPr>
              <a:t>(</a:t>
            </a:r>
            <a:r>
              <a:rPr dirty="0">
                <a:solidFill>
                  <a:srgbClr val="4758AB"/>
                </a:solidFill>
                <a:latin typeface="Courier"/>
              </a:rPr>
              <a:t>paste</a:t>
            </a:r>
            <a:r>
              <a:rPr dirty="0">
                <a:solidFill>
                  <a:srgbClr val="003B4F"/>
                </a:solidFill>
                <a:latin typeface="Courier"/>
              </a:rPr>
              <a:t>(</a:t>
            </a:r>
            <a:r>
              <a:rPr dirty="0">
                <a:solidFill>
                  <a:srgbClr val="20794D"/>
                </a:solidFill>
                <a:latin typeface="Courier"/>
              </a:rPr>
              <a:t>"The mean of"</a:t>
            </a:r>
            <a:r>
              <a:rPr dirty="0">
                <a:solidFill>
                  <a:srgbClr val="003B4F"/>
                </a:solidFill>
                <a:latin typeface="Courier"/>
              </a:rPr>
              <a:t>, number1, </a:t>
            </a:r>
            <a:r>
              <a:rPr dirty="0">
                <a:solidFill>
                  <a:srgbClr val="20794D"/>
                </a:solidFill>
                <a:latin typeface="Courier"/>
              </a:rPr>
              <a:t>"and"</a:t>
            </a:r>
            <a:r>
              <a:rPr dirty="0">
                <a:solidFill>
                  <a:srgbClr val="003B4F"/>
                </a:solidFill>
                <a:latin typeface="Courier"/>
              </a:rPr>
              <a:t>, number2, </a:t>
            </a:r>
            <a:r>
              <a:rPr dirty="0">
                <a:solidFill>
                  <a:srgbClr val="20794D"/>
                </a:solidFill>
                <a:latin typeface="Courier"/>
              </a:rPr>
              <a:t>"is"</a:t>
            </a:r>
            <a:r>
              <a:rPr dirty="0">
                <a:solidFill>
                  <a:srgbClr val="003B4F"/>
                </a:solidFill>
                <a:latin typeface="Courier"/>
              </a:rPr>
              <a:t>, </a:t>
            </a:r>
            <a:r>
              <a:rPr dirty="0" err="1">
                <a:solidFill>
                  <a:srgbClr val="003B4F"/>
                </a:solidFill>
                <a:latin typeface="Courier"/>
              </a:rPr>
              <a:t>mean_value</a:t>
            </a:r>
            <a:r>
              <a:rPr dirty="0">
                <a:solidFill>
                  <a:srgbClr val="003B4F"/>
                </a:solidFill>
                <a:latin typeface="Courier"/>
              </a:rPr>
              <a:t>))</a:t>
            </a:r>
            <a:br>
              <a:rPr dirty="0"/>
            </a:br>
            <a:r>
              <a:rPr dirty="0">
                <a:solidFill>
                  <a:srgbClr val="003B4F"/>
                </a:solidFill>
                <a:latin typeface="Courier"/>
              </a:rPr>
              <a:t>}</a:t>
            </a:r>
            <a:endParaRPr lang="en-GB" dirty="0">
              <a:solidFill>
                <a:srgbClr val="003B4F"/>
              </a:solidFill>
              <a:latin typeface="Courier"/>
            </a:endParaRPr>
          </a:p>
          <a:p>
            <a:pPr lvl="0" indent="0">
              <a:buNone/>
            </a:pPr>
            <a:endParaRPr lang="en-GB" dirty="0">
              <a:solidFill>
                <a:srgbClr val="003B4F"/>
              </a:solidFill>
              <a:latin typeface="Courier"/>
            </a:endParaRPr>
          </a:p>
          <a:p>
            <a:pPr lvl="0" indent="0">
              <a:buNone/>
            </a:pPr>
            <a:endParaRPr dirty="0">
              <a:solidFill>
                <a:srgbClr val="003B4F"/>
              </a:solidFill>
              <a:latin typeface="Courier"/>
            </a:endParaRPr>
          </a:p>
        </p:txBody>
      </p:sp>
    </p:spTree>
    <p:extLst>
      <p:ext uri="{BB962C8B-B14F-4D97-AF65-F5344CB8AC3E}">
        <p14:creationId xmlns:p14="http://schemas.microsoft.com/office/powerpoint/2010/main" val="3526028528"/>
      </p:ext>
    </p:extLst>
  </p:cSld>
  <p:clrMapOvr>
    <a:masterClrMapping/>
  </p:clrMapOvr>
</p:sld>
</file>

<file path=ppt/theme/theme1.xml><?xml version="1.0" encoding="utf-8"?>
<a:theme xmlns:a="http://schemas.openxmlformats.org/drawingml/2006/main" name="SOC2069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4770</Words>
  <Application>Microsoft Office PowerPoint</Application>
  <PresentationFormat>On-screen Show (16:9)</PresentationFormat>
  <Paragraphs>451</Paragraphs>
  <Slides>65</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Arial Narrow</vt:lpstr>
      <vt:lpstr>Calibri</vt:lpstr>
      <vt:lpstr>Courier</vt:lpstr>
      <vt:lpstr>Courier New</vt:lpstr>
      <vt:lpstr>SOC2069 Theme</vt:lpstr>
      <vt:lpstr>Measurement, Understanding, Description</vt:lpstr>
      <vt:lpstr>PowerPoint Presentation</vt:lpstr>
      <vt:lpstr>Working in R and RStudio</vt:lpstr>
      <vt:lpstr>こんにちは、私の名前は           です。</vt:lpstr>
      <vt:lpstr>こんにちは、私の名前は           です。</vt:lpstr>
      <vt:lpstr>        RStudio: “But I’m here to help!”</vt:lpstr>
      <vt:lpstr>The RStudio interface</vt:lpstr>
      <vt:lpstr>Other essential tools we will use</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Other essential tools we will use</vt:lpstr>
      <vt:lpstr>Other essential tools we will use</vt:lpstr>
      <vt:lpstr>Other essential tools we will use</vt:lpstr>
      <vt:lpstr>Other essential tools we will use</vt:lpstr>
      <vt:lpstr>Other essential tools we will use</vt:lpstr>
      <vt:lpstr>Other essential tools we will use</vt:lpstr>
      <vt:lpstr>Other essential tools we will use</vt:lpstr>
      <vt:lpstr>Other essential tools we will use</vt:lpstr>
      <vt:lpstr>Measurement: from questionnaire items to dataset variables</vt:lpstr>
      <vt:lpstr>Questionnaire items</vt:lpstr>
      <vt:lpstr>Variables in datasets</vt:lpstr>
      <vt:lpstr>Variables vs. constants</vt:lpstr>
      <vt:lpstr>More on variables: types</vt:lpstr>
      <vt:lpstr>Measurement levels: what are they?</vt:lpstr>
      <vt:lpstr>2. Measurement levels: how to identify them?</vt:lpstr>
      <vt:lpstr>2. Measurement levels: how to identify them?</vt:lpstr>
      <vt:lpstr>An additional point: values</vt:lpstr>
      <vt:lpstr>Distributions </vt:lpstr>
      <vt:lpstr>Distributions </vt:lpstr>
      <vt:lpstr>Distributions </vt:lpstr>
      <vt:lpstr>3. Distributions </vt:lpstr>
      <vt:lpstr>Measures of central tendency </vt:lpstr>
      <vt:lpstr>Measures of central tendency </vt:lpstr>
      <vt:lpstr>Measures of central tendency </vt:lpstr>
      <vt:lpstr>Measures of central tendency </vt:lpstr>
      <vt:lpstr>Measures of central tendency </vt:lpstr>
      <vt:lpstr>Measures of variation</vt:lpstr>
      <vt:lpstr>Measures of variation: the Standard Deviation </vt:lpstr>
      <vt:lpstr>Measures of variation: the Standard Deviation </vt:lpstr>
      <vt:lpstr>Measures of variation: the Standard Deviation </vt:lpstr>
      <vt:lpstr>Understanding and describing (clean) data</vt:lpstr>
      <vt:lpstr>Tidy data</vt:lpstr>
      <vt:lpstr>Tidy data</vt:lpstr>
      <vt:lpstr>Visualisation</vt:lpstr>
      <vt:lpstr>PowerPoint Presentation</vt:lpstr>
      <vt:lpstr>Base R vs. Tidyverse</vt:lpstr>
      <vt:lpstr>Using with() in base R</vt:lpstr>
      <vt:lpstr>Changing the ggplot theme</vt:lpstr>
      <vt:lpstr>Some further styling options</vt:lpstr>
      <vt:lpstr>Enjoy the labs!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0</TotalTime>
  <Words>15</Words>
  <Application>Microsoft Office PowerPoint</Application>
  <PresentationFormat>On-screen Show (16:9)</PresentationFormat>
  <Paragraphs>8</Paragraphs>
  <Slides>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Arial Narrow</vt:lpstr>
      <vt:lpstr>Calibri</vt:lpstr>
      <vt:lpstr>Courier New</vt:lpstr>
      <vt:lpstr>SOC2069 Theme</vt:lpstr>
      <vt:lpstr>Presentation Title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Measurement, Understanding, Description</dc:title>
  <dc:creator/>
  <cp:keywords/>
  <cp:revision>1</cp:revision>
  <dcterms:created xsi:type="dcterms:W3CDTF">2023-10-03T09:48:59Z</dcterms:created>
  <dcterms:modified xsi:type="dcterms:W3CDTF">2023-10-03T10:59:30Z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subtitle">
    <vt:lpwstr>Week 2</vt:lpwstr>
  </property>
  <property fmtid="{D5CDD505-2E9C-101B-9397-08002B2CF9AE}" pid="8" name="toc-title">
    <vt:lpwstr>Table of contents</vt:lpwstr>
  </property>
</Properties>
</file>